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62"/>
  </p:notesMasterIdLst>
  <p:sldIdLst>
    <p:sldId id="257" r:id="rId2"/>
    <p:sldId id="456" r:id="rId3"/>
    <p:sldId id="459" r:id="rId4"/>
    <p:sldId id="469" r:id="rId5"/>
    <p:sldId id="470" r:id="rId6"/>
    <p:sldId id="471" r:id="rId7"/>
    <p:sldId id="472" r:id="rId8"/>
    <p:sldId id="473" r:id="rId9"/>
    <p:sldId id="475" r:id="rId10"/>
    <p:sldId id="476" r:id="rId11"/>
    <p:sldId id="463" r:id="rId12"/>
    <p:sldId id="477" r:id="rId13"/>
    <p:sldId id="478" r:id="rId14"/>
    <p:sldId id="479" r:id="rId15"/>
    <p:sldId id="464" r:id="rId16"/>
    <p:sldId id="460" r:id="rId17"/>
    <p:sldId id="461" r:id="rId18"/>
    <p:sldId id="480" r:id="rId19"/>
    <p:sldId id="481" r:id="rId20"/>
    <p:sldId id="482" r:id="rId21"/>
    <p:sldId id="483" r:id="rId22"/>
    <p:sldId id="484" r:id="rId23"/>
    <p:sldId id="486" r:id="rId24"/>
    <p:sldId id="465" r:id="rId25"/>
    <p:sldId id="487" r:id="rId26"/>
    <p:sldId id="488" r:id="rId27"/>
    <p:sldId id="489" r:id="rId28"/>
    <p:sldId id="490" r:id="rId29"/>
    <p:sldId id="466" r:id="rId30"/>
    <p:sldId id="497" r:id="rId31"/>
    <p:sldId id="498" r:id="rId32"/>
    <p:sldId id="499" r:id="rId33"/>
    <p:sldId id="500" r:id="rId34"/>
    <p:sldId id="492" r:id="rId35"/>
    <p:sldId id="467" r:id="rId36"/>
    <p:sldId id="493" r:id="rId37"/>
    <p:sldId id="494" r:id="rId38"/>
    <p:sldId id="462" r:id="rId39"/>
    <p:sldId id="501" r:id="rId40"/>
    <p:sldId id="502" r:id="rId41"/>
    <p:sldId id="468" r:id="rId42"/>
    <p:sldId id="503" r:id="rId43"/>
    <p:sldId id="505" r:id="rId44"/>
    <p:sldId id="504" r:id="rId45"/>
    <p:sldId id="506" r:id="rId46"/>
    <p:sldId id="507" r:id="rId47"/>
    <p:sldId id="510" r:id="rId48"/>
    <p:sldId id="511" r:id="rId49"/>
    <p:sldId id="514" r:id="rId50"/>
    <p:sldId id="515" r:id="rId51"/>
    <p:sldId id="516" r:id="rId52"/>
    <p:sldId id="517" r:id="rId53"/>
    <p:sldId id="518" r:id="rId54"/>
    <p:sldId id="519" r:id="rId55"/>
    <p:sldId id="520" r:id="rId56"/>
    <p:sldId id="521" r:id="rId57"/>
    <p:sldId id="524" r:id="rId58"/>
    <p:sldId id="356" r:id="rId59"/>
    <p:sldId id="523" r:id="rId60"/>
    <p:sldId id="522" r:id="rId6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45"/>
    <p:restoredTop sz="78190"/>
  </p:normalViewPr>
  <p:slideViewPr>
    <p:cSldViewPr snapToGrid="0" snapToObjects="1">
      <p:cViewPr varScale="1">
        <p:scale>
          <a:sx n="117" d="100"/>
          <a:sy n="117" d="100"/>
        </p:scale>
        <p:origin x="10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2.png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AB0295-79D2-9643-8380-6C60B57E0778}" type="datetimeFigureOut">
              <a:rPr lang="en-US" smtClean="0"/>
              <a:t>9/24/20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513B2-5834-7F44-92C6-32D9C72F60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42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46c57400e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646c57400e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69486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www.elttam.com</a:t>
            </a:r>
            <a:r>
              <a:rPr lang="en-US" dirty="0"/>
              <a:t>/blog/playing-with-canaries/#content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9345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93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9249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8870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054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475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248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067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638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244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707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7603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234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8380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58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purpose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11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dirty="0" err="1"/>
              <a:t>gcc</a:t>
            </a:r>
            <a:r>
              <a:rPr lang="en-US" dirty="0"/>
              <a:t> -</a:t>
            </a:r>
            <a:r>
              <a:rPr lang="en-US" dirty="0" err="1"/>
              <a:t>fno</a:t>
            </a:r>
            <a:r>
              <a:rPr lang="en-US" dirty="0"/>
              <a:t>-stack-protector -z </a:t>
            </a:r>
            <a:r>
              <a:rPr lang="en-US" dirty="0" err="1"/>
              <a:t>execstack</a:t>
            </a:r>
            <a:r>
              <a:rPr lang="en-US" dirty="0"/>
              <a:t> ./</a:t>
            </a:r>
            <a:r>
              <a:rPr lang="en-US" dirty="0" err="1"/>
              <a:t>vuln.c</a:t>
            </a:r>
            <a:r>
              <a:rPr lang="en-US" dirty="0"/>
              <a:t> -o vuln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242729"/>
                </a:solidFill>
                <a:latin typeface="Consolas" panose="020B0609020204030204" pitchFamily="49" charset="0"/>
              </a:rPr>
              <a:t>echo 0 | </a:t>
            </a:r>
            <a:r>
              <a:rPr lang="en-US" dirty="0" err="1">
                <a:solidFill>
                  <a:srgbClr val="242729"/>
                </a:solidFill>
                <a:latin typeface="Consolas" panose="020B0609020204030204" pitchFamily="49" charset="0"/>
              </a:rPr>
              <a:t>sudo</a:t>
            </a:r>
            <a:r>
              <a:rPr lang="en-US" dirty="0">
                <a:solidFill>
                  <a:srgbClr val="242729"/>
                </a:solidFill>
                <a:latin typeface="Consolas" panose="020B0609020204030204" pitchFamily="49" charset="0"/>
              </a:rPr>
              <a:t> tee /proc/sys/kernel/</a:t>
            </a:r>
            <a:r>
              <a:rPr lang="en-US" dirty="0" err="1">
                <a:solidFill>
                  <a:srgbClr val="242729"/>
                </a:solidFill>
                <a:latin typeface="Consolas" panose="020B0609020204030204" pitchFamily="49" charset="0"/>
              </a:rPr>
              <a:t>randomize_va_space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74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05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775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181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096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www.elttam.com</a:t>
            </a:r>
            <a:r>
              <a:rPr lang="en-US" dirty="0"/>
              <a:t>/blog/playing-with-canaries/#content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513B2-5834-7F44-92C6-32D9C72F607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15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753700" y="12283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1347300" y="821900"/>
            <a:ext cx="8548867" cy="5214133"/>
          </a:xfrm>
          <a:custGeom>
            <a:avLst/>
            <a:gdLst/>
            <a:ahLst/>
            <a:cxnLst/>
            <a:rect l="l" t="t" r="r" b="b"/>
            <a:pathLst>
              <a:path w="256466" h="156424" extrusionOk="0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429500" y="2758167"/>
            <a:ext cx="56956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8533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7921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bg>
      <p:bgPr>
        <a:solidFill>
          <a:schemeClr val="accent3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0" name="Google Shape;30;p5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58786">
              <a:spcBef>
                <a:spcPts val="800"/>
              </a:spcBef>
              <a:spcAft>
                <a:spcPts val="0"/>
              </a:spcAft>
              <a:buSzPct val="100000"/>
              <a:buFont typeface="Sniglet" pitchFamily="82" charset="0"/>
              <a:buChar char="×"/>
              <a:defRPr sz="2400"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97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solidFill>
          <a:schemeClr val="accent5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120393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4421324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7638713" y="2074900"/>
            <a:ext cx="3060400" cy="3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×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accent6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8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54" name="Google Shape;54;p8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05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userDrawn="1">
  <p:cSld name="Subtitle">
    <p:bg>
      <p:bgPr>
        <a:solidFill>
          <a:schemeClr val="accent4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comic-04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 rot="169468" flipH="1">
            <a:off x="4811963" y="8615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001936">
              <a:alpha val="2192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/>
          <p:nvPr/>
        </p:nvSpPr>
        <p:spPr>
          <a:xfrm rot="169468" flipH="1">
            <a:off x="4507163" y="556795"/>
            <a:ext cx="6997300" cy="5079376"/>
          </a:xfrm>
          <a:prstGeom prst="wedgeEllipseCallout">
            <a:avLst>
              <a:gd name="adj1" fmla="val -42509"/>
              <a:gd name="adj2" fmla="val 62980"/>
            </a:avLst>
          </a:pr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5468167" y="2212733"/>
            <a:ext cx="50232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68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" descr="comic-01.png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979467" y="10180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60" name="Google Shape;60;p9"/>
          <p:cNvSpPr/>
          <p:nvPr/>
        </p:nvSpPr>
        <p:spPr>
          <a:xfrm>
            <a:off x="674667" y="713201"/>
            <a:ext cx="10505333" cy="5580367"/>
          </a:xfrm>
          <a:custGeom>
            <a:avLst/>
            <a:gdLst/>
            <a:ahLst/>
            <a:cxnLst/>
            <a:rect l="l" t="t" r="r" b="b"/>
            <a:pathLst>
              <a:path w="315160" h="167411" extrusionOk="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 rot="-120953">
            <a:off x="609622" y="5366976"/>
            <a:ext cx="10973191" cy="692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400"/>
              <a:buNone/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528297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A7E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 rot="161729">
            <a:off x="1301681" y="1169209"/>
            <a:ext cx="9373171" cy="1013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02733" y="2061256"/>
            <a:ext cx="10281200" cy="44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algn="r">
              <a:buNone/>
              <a:defRPr sz="16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fld id="{B8AB1F1C-5B97-FA47-A21B-131B164DAC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4085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6" r:id="rId3"/>
    <p:sldLayoutId id="2147483667" r:id="rId4"/>
    <p:sldLayoutId id="2147483671" r:id="rId5"/>
    <p:sldLayoutId id="2147483672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wntools.com/en/stable/shellcraft.html" TargetMode="External"/><Relationship Id="rId2" Type="http://schemas.openxmlformats.org/officeDocument/2006/relationships/hyperlink" Target="http://shell-storm.org/shellcod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oyan-MILANOV/ropium" TargetMode="External"/><Relationship Id="rId2" Type="http://schemas.openxmlformats.org/officeDocument/2006/relationships/hyperlink" Target="https://github.com/JonathanSalwan/ROPgadget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ffanybao.com/courses/cse545/labs/week6/libc-2.31.so" TargetMode="External"/><Relationship Id="rId2" Type="http://schemas.openxmlformats.org/officeDocument/2006/relationships/hyperlink" Target="https://www.tiffanybao.com/courses/cse545/labs/week6/stac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iffanybao.com/courses/cse545/labs/week6/ld-2.31.so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9"/>
          <p:cNvSpPr txBox="1">
            <a:spLocks noGrp="1"/>
          </p:cNvSpPr>
          <p:nvPr>
            <p:ph type="ctrTitle"/>
          </p:nvPr>
        </p:nvSpPr>
        <p:spPr>
          <a:xfrm>
            <a:off x="2914133" y="1268218"/>
            <a:ext cx="6531200" cy="438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267" dirty="0"/>
              <a:t>CSE 545 F2020, Week 6</a:t>
            </a:r>
            <a:br>
              <a:rPr lang="en" sz="4267" dirty="0"/>
            </a:br>
            <a:br>
              <a:rPr lang="en" sz="2400" dirty="0"/>
            </a:br>
            <a:r>
              <a:rPr lang="en" sz="5867" dirty="0"/>
              <a:t>Stack vulnerabilities: II</a:t>
            </a:r>
            <a:br>
              <a:rPr lang="en" sz="5867" dirty="0"/>
            </a:br>
            <a:endParaRPr sz="3200" dirty="0"/>
          </a:p>
          <a:p>
            <a:pPr lvl="0" algn="r"/>
            <a:r>
              <a:rPr lang="en" sz="2400" u="sng" dirty="0"/>
              <a:t>Tiffany Bao</a:t>
            </a:r>
            <a:br>
              <a:rPr lang="en" sz="2400" u="sng" dirty="0"/>
            </a:br>
            <a:r>
              <a:rPr lang="en-US" sz="2400" dirty="0" err="1"/>
              <a:t>tbao@asu.edu</a:t>
            </a:r>
            <a:endParaRPr sz="2400" u="sng" dirty="0"/>
          </a:p>
        </p:txBody>
      </p:sp>
    </p:spTree>
    <p:extLst>
      <p:ext uri="{BB962C8B-B14F-4D97-AF65-F5344CB8AC3E}">
        <p14:creationId xmlns:p14="http://schemas.microsoft.com/office/powerpoint/2010/main" val="3929115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4A641F-CA6B-5E4C-9FA8-19A89DC8B9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9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2CBAE9-C25F-154F-A165-915D0CECC856}"/>
              </a:ext>
            </a:extLst>
          </p:cNvPr>
          <p:cNvSpPr/>
          <p:nvPr/>
        </p:nvSpPr>
        <p:spPr>
          <a:xfrm>
            <a:off x="1329641" y="1283471"/>
            <a:ext cx="666011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record</a:t>
            </a:r>
            <a:r>
              <a:rPr lang="en-US" sz="2400" dirty="0">
                <a:latin typeface="Courier" pitchFamily="2" charset="0"/>
              </a:rPr>
              <a:t>(){</a:t>
            </a:r>
            <a:endParaRPr lang="en-US" sz="2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2400" dirty="0">
                <a:latin typeface="Courier" pitchFamily="2" charset="0"/>
              </a:rPr>
              <a:t>  …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check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2400" dirty="0">
                <a:latin typeface="Courier" pitchFamily="2" charset="0"/>
              </a:rPr>
              <a:t>id){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path[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2400" dirty="0">
                <a:latin typeface="Courier" pitchFamily="2" charset="0"/>
              </a:rPr>
              <a:t>]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2400" dirty="0">
                <a:latin typeface="Courier" pitchFamily="2" charset="0"/>
              </a:rPr>
              <a:t> {};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 err="1">
                <a:latin typeface="Courier" pitchFamily="2" charset="0"/>
              </a:rPr>
              <a:t>sprintf</a:t>
            </a:r>
            <a:r>
              <a:rPr lang="en-US" sz="2400" dirty="0">
                <a:latin typeface="Courier" pitchFamily="2" charset="0"/>
              </a:rPr>
              <a:t>(path, </a:t>
            </a:r>
            <a:r>
              <a:rPr lang="en-US" sz="2400" dirty="0">
                <a:solidFill>
                  <a:srgbClr val="BA2121"/>
                </a:solidFill>
                <a:latin typeface="Courier" pitchFamily="2" charset="0"/>
              </a:rPr>
              <a:t>"records/%s"</a:t>
            </a:r>
            <a:r>
              <a:rPr lang="en-US" sz="2400" dirty="0">
                <a:latin typeface="Courier" pitchFamily="2" charset="0"/>
              </a:rPr>
              <a:t>, id);</a:t>
            </a:r>
          </a:p>
          <a:p>
            <a:r>
              <a:rPr lang="en-US" sz="2400" dirty="0">
                <a:latin typeface="Courier" pitchFamily="2" charset="0"/>
              </a:rPr>
              <a:t>  </a:t>
            </a:r>
            <a:r>
              <a:rPr lang="en-US" sz="2400" dirty="0">
                <a:solidFill>
                  <a:schemeClr val="accent6"/>
                </a:solidFill>
                <a:latin typeface="Courier" pitchFamily="2" charset="0"/>
              </a:rPr>
              <a:t>[code]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2400" dirty="0">
                <a:latin typeface="Courier" pitchFamily="2" charset="0"/>
              </a:rPr>
              <a:t>(access(path, F_OK)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!=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-1</a:t>
            </a:r>
            <a:r>
              <a:rPr lang="en-US" sz="2400" dirty="0">
                <a:latin typeface="Courier" pitchFamily="2" charset="0"/>
              </a:rPr>
              <a:t>);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A48F7D-D16E-FE4B-9FF4-3D06E0943143}"/>
              </a:ext>
            </a:extLst>
          </p:cNvPr>
          <p:cNvSpPr txBox="1"/>
          <p:nvPr/>
        </p:nvSpPr>
        <p:spPr>
          <a:xfrm>
            <a:off x="7979935" y="3895369"/>
            <a:ext cx="2872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&lt;- time of triggering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2007D7-119A-C648-A74E-2003A56B77B7}"/>
              </a:ext>
            </a:extLst>
          </p:cNvPr>
          <p:cNvSpPr txBox="1"/>
          <p:nvPr/>
        </p:nvSpPr>
        <p:spPr>
          <a:xfrm>
            <a:off x="7979935" y="4639617"/>
            <a:ext cx="2877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Sniglet" pitchFamily="82" charset="0"/>
              </a:rPr>
              <a:t>&lt;- time of exploiting</a:t>
            </a:r>
          </a:p>
        </p:txBody>
      </p:sp>
    </p:spTree>
    <p:extLst>
      <p:ext uri="{BB962C8B-B14F-4D97-AF65-F5344CB8AC3E}">
        <p14:creationId xmlns:p14="http://schemas.microsoft.com/office/powerpoint/2010/main" val="2718157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844C-3921-E041-A0F6-00AE794C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shellcode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46617-6929-2248-828A-0BC1C37FB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dirty="0">
                <a:hlinkClick r:id="rId2"/>
              </a:rPr>
              <a:t>http://shell-storm.org/shellcode/</a:t>
            </a:r>
            <a:endParaRPr lang="en-US" sz="3200" dirty="0"/>
          </a:p>
          <a:p>
            <a:r>
              <a:rPr lang="en-US" sz="3200" dirty="0" err="1"/>
              <a:t>pwnlib.shellcraft</a:t>
            </a:r>
            <a:r>
              <a:rPr lang="en-US" sz="3200" dirty="0"/>
              <a:t>: </a:t>
            </a:r>
            <a:r>
              <a:rPr lang="en-US" sz="3200" dirty="0">
                <a:hlinkClick r:id="rId3"/>
              </a:rPr>
              <a:t>https://docs.pwntools.com/en/stable/shellcraft.html</a:t>
            </a:r>
            <a:endParaRPr lang="en-US" sz="3200" dirty="0"/>
          </a:p>
          <a:p>
            <a:r>
              <a:rPr lang="en-US" sz="3200" dirty="0"/>
              <a:t>Write your own shellcode!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701D6-B80E-5149-9FD9-BAAE9FD28F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2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844C-3921-E041-A0F6-00AE794C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write your own shellcode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46617-6929-2248-828A-0BC1C37FB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65149" indent="-514350">
              <a:buFont typeface="+mj-lt"/>
              <a:buAutoNum type="arabicPeriod"/>
            </a:pPr>
            <a:r>
              <a:rPr lang="en-US" sz="3200" dirty="0"/>
              <a:t>write disassembly, and compile it</a:t>
            </a:r>
          </a:p>
          <a:p>
            <a:pPr marL="50799" indent="0">
              <a:buNone/>
            </a:pPr>
            <a:r>
              <a:rPr lang="en-US" sz="3200" dirty="0"/>
              <a:t>or  write source code, and compile it</a:t>
            </a:r>
          </a:p>
          <a:p>
            <a:pPr marL="50799" indent="0">
              <a:buNone/>
            </a:pPr>
            <a:endParaRPr lang="en-US" sz="3200" dirty="0"/>
          </a:p>
          <a:p>
            <a:pPr marL="565149" indent="-514350">
              <a:buAutoNum type="arabicPeriod" startAt="2"/>
            </a:pPr>
            <a:r>
              <a:rPr lang="en-US" sz="3200" dirty="0"/>
              <a:t>get the disassembly by </a:t>
            </a:r>
            <a:r>
              <a:rPr lang="en-US" sz="3200" dirty="0" err="1"/>
              <a:t>objdump</a:t>
            </a:r>
            <a:endParaRPr lang="en-US" sz="3200" dirty="0"/>
          </a:p>
          <a:p>
            <a:pPr marL="50799" indent="0">
              <a:buNone/>
            </a:pPr>
            <a:r>
              <a:rPr lang="en-US" sz="3200" dirty="0"/>
              <a:t>      </a:t>
            </a:r>
            <a:r>
              <a:rPr lang="en-US" sz="3200" dirty="0" err="1">
                <a:latin typeface="Courier" pitchFamily="2" charset="0"/>
              </a:rPr>
              <a:t>objdump</a:t>
            </a:r>
            <a:r>
              <a:rPr lang="en-US" sz="3200" dirty="0">
                <a:latin typeface="Courier" pitchFamily="2" charset="0"/>
              </a:rPr>
              <a:t> -d [binary]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701D6-B80E-5149-9FD9-BAAE9FD28F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08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5EB5-68D4-F641-B467-4FF458029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 Disassembly: method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ED420-AD69-474A-86B1-07F24B068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7225" y="5206843"/>
            <a:ext cx="8790674" cy="68232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nasm</a:t>
            </a:r>
            <a:r>
              <a:rPr lang="en-US" dirty="0">
                <a:latin typeface="Courier" pitchFamily="2" charset="0"/>
              </a:rPr>
              <a:t> -felf64 </a:t>
            </a:r>
            <a:r>
              <a:rPr lang="en-US" dirty="0" err="1">
                <a:latin typeface="Courier" pitchFamily="2" charset="0"/>
              </a:rPr>
              <a:t>example.s</a:t>
            </a:r>
            <a:r>
              <a:rPr lang="en-US" dirty="0">
                <a:latin typeface="Courier" pitchFamily="2" charset="0"/>
              </a:rPr>
              <a:t> -o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CDFD8-4AC1-9644-BD6E-0DC4A2D894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3F617A-62A5-8443-8DAD-06291DE43950}"/>
              </a:ext>
            </a:extLst>
          </p:cNvPr>
          <p:cNvSpPr/>
          <p:nvPr/>
        </p:nvSpPr>
        <p:spPr>
          <a:xfrm>
            <a:off x="1284513" y="2315483"/>
            <a:ext cx="555171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section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.data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initialized variable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A0A000"/>
                </a:solidFill>
                <a:latin typeface="Courier" pitchFamily="2" charset="0"/>
              </a:rPr>
              <a:t>message:</a:t>
            </a:r>
            <a:r>
              <a:rPr lang="en-US" sz="1800" dirty="0">
                <a:latin typeface="Courier" pitchFamily="2" charset="0"/>
              </a:rPr>
              <a:t>    </a:t>
            </a:r>
            <a:r>
              <a:rPr lang="en-US" sz="1800" dirty="0" err="1">
                <a:solidFill>
                  <a:srgbClr val="0000FF"/>
                </a:solidFill>
                <a:latin typeface="Courier" pitchFamily="2" charset="0"/>
              </a:rPr>
              <a:t>db</a:t>
            </a:r>
            <a:r>
              <a:rPr lang="en-US" sz="1800" dirty="0">
                <a:latin typeface="Courier" pitchFamily="2" charset="0"/>
              </a:rPr>
              <a:t> '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Hello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world</a:t>
            </a:r>
            <a:r>
              <a:rPr lang="en-US" sz="1800" dirty="0">
                <a:latin typeface="Courier" pitchFamily="2" charset="0"/>
              </a:rPr>
              <a:t>!'</a:t>
            </a:r>
            <a:endParaRPr lang="en-US" sz="1800" i="1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section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.</a:t>
            </a:r>
            <a:r>
              <a:rPr lang="en-US" sz="1800" dirty="0" err="1">
                <a:solidFill>
                  <a:srgbClr val="880000"/>
                </a:solidFill>
                <a:latin typeface="Courier" pitchFamily="2" charset="0"/>
              </a:rPr>
              <a:t>bss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uninitialized variable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A0A000"/>
                </a:solidFill>
                <a:latin typeface="Courier" pitchFamily="2" charset="0"/>
              </a:rPr>
              <a:t>filename:</a:t>
            </a:r>
            <a:r>
              <a:rPr lang="en-US" sz="1800" dirty="0">
                <a:latin typeface="Courier" pitchFamily="2" charset="0"/>
              </a:rPr>
              <a:t>   </a:t>
            </a:r>
            <a:r>
              <a:rPr lang="en-US" sz="1800" dirty="0" err="1">
                <a:solidFill>
                  <a:srgbClr val="0000FF"/>
                </a:solidFill>
                <a:latin typeface="Courier" pitchFamily="2" charset="0"/>
              </a:rPr>
              <a:t>resb</a:t>
            </a:r>
            <a:r>
              <a:rPr lang="en-US" sz="1800" dirty="0">
                <a:latin typeface="Courier" pitchFamily="2" charset="0"/>
              </a:rPr>
              <a:t>  </a:t>
            </a:r>
            <a:r>
              <a:rPr lang="en-US" sz="1800" dirty="0">
                <a:solidFill>
                  <a:srgbClr val="666666"/>
                </a:solidFill>
                <a:latin typeface="Courier" pitchFamily="2" charset="0"/>
              </a:rPr>
              <a:t>255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Reserve 255 bytes</a:t>
            </a:r>
            <a:endParaRPr lang="en-US" sz="1800" dirty="0">
              <a:solidFill>
                <a:srgbClr val="408080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section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.text</a:t>
            </a:r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en-US" sz="1800" i="1" dirty="0">
                <a:solidFill>
                  <a:srgbClr val="408080"/>
                </a:solidFill>
                <a:latin typeface="Courier" pitchFamily="2" charset="0"/>
              </a:rPr>
              <a:t>; Code goes here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global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_start</a:t>
            </a:r>
            <a:endParaRPr lang="en-US" sz="18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A0A000"/>
                </a:solidFill>
                <a:latin typeface="Courier" pitchFamily="2" charset="0"/>
              </a:rPr>
              <a:t>_start:</a:t>
            </a:r>
          </a:p>
          <a:p>
            <a:r>
              <a:rPr lang="en-US" sz="1800" dirty="0">
                <a:latin typeface="Courier" pitchFamily="2" charset="0"/>
              </a:rPr>
              <a:t>  </a:t>
            </a:r>
            <a:r>
              <a:rPr lang="en-US" sz="18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800" dirty="0"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880000"/>
                </a:solidFill>
                <a:latin typeface="Courier" pitchFamily="2" charset="0"/>
              </a:rPr>
              <a:t>edx</a:t>
            </a:r>
            <a:r>
              <a:rPr lang="en-US" sz="1800" dirty="0">
                <a:latin typeface="Courier" pitchFamily="2" charset="0"/>
              </a:rPr>
              <a:t>, </a:t>
            </a:r>
            <a:r>
              <a:rPr lang="en-US" sz="1800" dirty="0">
                <a:solidFill>
                  <a:srgbClr val="880000"/>
                </a:solidFill>
                <a:latin typeface="Courier" pitchFamily="2" charset="0"/>
              </a:rPr>
              <a:t>$message</a:t>
            </a:r>
          </a:p>
        </p:txBody>
      </p:sp>
    </p:spTree>
    <p:extLst>
      <p:ext uri="{BB962C8B-B14F-4D97-AF65-F5344CB8AC3E}">
        <p14:creationId xmlns:p14="http://schemas.microsoft.com/office/powerpoint/2010/main" val="4088714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5EB5-68D4-F641-B467-4FF458029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 disassembly: method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ED420-AD69-474A-86B1-07F24B068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95501" y="4865914"/>
            <a:ext cx="7569298" cy="727030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gcc</a:t>
            </a:r>
            <a:r>
              <a:rPr lang="en-US" dirty="0">
                <a:latin typeface="Courier" pitchFamily="2" charset="0"/>
              </a:rPr>
              <a:t> -</a:t>
            </a:r>
            <a:r>
              <a:rPr lang="en-US" dirty="0" err="1">
                <a:latin typeface="Courier" pitchFamily="2" charset="0"/>
              </a:rPr>
              <a:t>nostdlib</a:t>
            </a:r>
            <a:r>
              <a:rPr lang="en-US" dirty="0">
                <a:latin typeface="Courier" pitchFamily="2" charset="0"/>
              </a:rPr>
              <a:t> -static ./</a:t>
            </a:r>
            <a:r>
              <a:rPr lang="en-US" dirty="0" err="1">
                <a:latin typeface="Courier" pitchFamily="2" charset="0"/>
              </a:rPr>
              <a:t>example.s</a:t>
            </a:r>
            <a:r>
              <a:rPr lang="en-US" dirty="0">
                <a:latin typeface="Courier" pitchFamily="2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CDFD8-4AC1-9644-BD6E-0DC4A2D894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E72065-6630-6740-A47B-0F087FB70B84}"/>
              </a:ext>
            </a:extLst>
          </p:cNvPr>
          <p:cNvSpPr/>
          <p:nvPr/>
        </p:nvSpPr>
        <p:spPr>
          <a:xfrm>
            <a:off x="2095501" y="2402567"/>
            <a:ext cx="400049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7D9029"/>
                </a:solidFill>
                <a:latin typeface="Courier" pitchFamily="2" charset="0"/>
              </a:rPr>
              <a:t>.global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880000"/>
                </a:solidFill>
                <a:latin typeface="Courier" pitchFamily="2" charset="0"/>
              </a:rPr>
              <a:t>_start</a:t>
            </a:r>
            <a:endParaRPr lang="en-US" sz="2000" dirty="0">
              <a:solidFill>
                <a:srgbClr val="7D9029"/>
              </a:solidFill>
              <a:latin typeface="Courier" pitchFamily="2" charset="0"/>
            </a:endParaRPr>
          </a:p>
          <a:p>
            <a:r>
              <a:rPr lang="en-US" sz="2000" dirty="0">
                <a:solidFill>
                  <a:srgbClr val="A0A000"/>
                </a:solidFill>
                <a:latin typeface="Courier" pitchFamily="2" charset="0"/>
              </a:rPr>
              <a:t>_start:</a:t>
            </a:r>
          </a:p>
          <a:p>
            <a:r>
              <a:rPr lang="en-US" sz="2000" dirty="0">
                <a:solidFill>
                  <a:srgbClr val="7D9029"/>
                </a:solidFill>
                <a:latin typeface="Courier" pitchFamily="2" charset="0"/>
              </a:rPr>
              <a:t>.</a:t>
            </a:r>
            <a:r>
              <a:rPr lang="en-US" sz="2000" dirty="0" err="1">
                <a:solidFill>
                  <a:srgbClr val="7D9029"/>
                </a:solidFill>
                <a:latin typeface="Courier" pitchFamily="2" charset="0"/>
              </a:rPr>
              <a:t>intel_syntax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solidFill>
                  <a:srgbClr val="880000"/>
                </a:solidFill>
                <a:latin typeface="Courier" pitchFamily="2" charset="0"/>
              </a:rPr>
              <a:t>noprefix</a:t>
            </a:r>
            <a:endParaRPr lang="en-US" sz="2000" dirty="0">
              <a:solidFill>
                <a:srgbClr val="7D9029"/>
              </a:solidFill>
              <a:latin typeface="Courier" pitchFamily="2" charset="0"/>
            </a:endParaRP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solidFill>
                  <a:srgbClr val="880000"/>
                </a:solidFill>
                <a:latin typeface="Courier" pitchFamily="2" charset="0"/>
              </a:rPr>
              <a:t>rdx</a:t>
            </a:r>
            <a:r>
              <a:rPr lang="en-US" sz="2000" dirty="0">
                <a:latin typeface="Courier" pitchFamily="2" charset="0"/>
              </a:rPr>
              <a:t>, </a:t>
            </a:r>
            <a:r>
              <a:rPr lang="en-US" sz="2000" dirty="0">
                <a:solidFill>
                  <a:srgbClr val="880000"/>
                </a:solidFill>
                <a:latin typeface="Courier" pitchFamily="2" charset="0"/>
              </a:rPr>
              <a:t>message</a:t>
            </a:r>
          </a:p>
          <a:p>
            <a:r>
              <a:rPr lang="en-US" sz="2000" dirty="0">
                <a:solidFill>
                  <a:srgbClr val="880000"/>
                </a:solidFill>
                <a:latin typeface="Courier" pitchFamily="2" charset="0"/>
              </a:rPr>
              <a:t>  </a:t>
            </a:r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A0A000"/>
                </a:solidFill>
                <a:latin typeface="Courier" pitchFamily="2" charset="0"/>
              </a:rPr>
              <a:t>message: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7D9029"/>
                </a:solidFill>
                <a:latin typeface="Courier" pitchFamily="2" charset="0"/>
              </a:rPr>
              <a:t>.string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"</a:t>
            </a:r>
            <a:r>
              <a:rPr lang="en-US" sz="2000" dirty="0" err="1">
                <a:solidFill>
                  <a:srgbClr val="BA2121"/>
                </a:solidFill>
                <a:latin typeface="Courier" pitchFamily="2" charset="0"/>
              </a:rPr>
              <a:t>abc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"</a:t>
            </a:r>
            <a:endParaRPr lang="en-US" sz="2000" dirty="0">
              <a:solidFill>
                <a:srgbClr val="7D9029"/>
              </a:solidFill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773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82E88-5DEF-6B42-9988-E3FC54BE6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E0547-7376-7941-AB7C-871EB51B85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5C7E43-2C10-BA44-B6C1-D1629DA871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75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0B932-4328-D54D-BB14-70E951456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Stack Defense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20F21D-7E06-BF44-9C9E-C16B258756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818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16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868D332-9750-5646-AA2F-787B59E88A00}"/>
              </a:ext>
            </a:extLst>
          </p:cNvPr>
          <p:cNvGrpSpPr/>
          <p:nvPr/>
        </p:nvGrpSpPr>
        <p:grpSpPr>
          <a:xfrm>
            <a:off x="7427741" y="1298859"/>
            <a:ext cx="3180095" cy="4609771"/>
            <a:chOff x="1289158" y="1708324"/>
            <a:chExt cx="3614057" cy="523883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65B443-7475-7742-A9E8-8F012BD26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690" r="37395" b="10057"/>
            <a:stretch/>
          </p:blipFill>
          <p:spPr>
            <a:xfrm>
              <a:off x="1289158" y="1708324"/>
              <a:ext cx="3614057" cy="52388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208D-6DF0-464F-AFCF-176D05AC4EB6}"/>
                </a:ext>
              </a:extLst>
            </p:cNvPr>
            <p:cNvSpPr txBox="1"/>
            <p:nvPr/>
          </p:nvSpPr>
          <p:spPr>
            <a:xfrm>
              <a:off x="1526686" y="1992433"/>
              <a:ext cx="31390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HOLD THE STACK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1893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6AD9-9F91-E84D-B61E-F297CA6A6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canary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F06A5-9E72-E646-B449-38836CC90E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95D99B-7CE5-B04D-A20F-3B6BB5B2090E}"/>
              </a:ext>
            </a:extLst>
          </p:cNvPr>
          <p:cNvSpPr/>
          <p:nvPr/>
        </p:nvSpPr>
        <p:spPr>
          <a:xfrm>
            <a:off x="1469573" y="2133242"/>
            <a:ext cx="395099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push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endParaRPr lang="en-US" sz="16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sub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64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],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…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call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gets@PLT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eax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0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 err="1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xor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je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.L3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call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__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stack_chk_fail@PLT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A0A000"/>
                </a:solidFill>
                <a:latin typeface="Courier" pitchFamily="2" charset="0"/>
              </a:rPr>
              <a:t>.L3: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leave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ret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2058B23-EC1A-914B-852A-A86189A20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17797"/>
              </p:ext>
            </p:extLst>
          </p:nvPr>
        </p:nvGraphicFramePr>
        <p:xfrm>
          <a:off x="7506840" y="1352710"/>
          <a:ext cx="2333270" cy="4348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Local arguments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Sniglet" pitchFamily="82" charset="0"/>
                        </a:rPr>
                        <a:t>canary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E49EFAA-A067-0946-830C-84130075EFE0}"/>
              </a:ext>
            </a:extLst>
          </p:cNvPr>
          <p:cNvSpPr txBox="1"/>
          <p:nvPr/>
        </p:nvSpPr>
        <p:spPr>
          <a:xfrm>
            <a:off x="6416105" y="413855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6C9E13-BAC6-4244-A046-03DC1F6357E8}"/>
              </a:ext>
            </a:extLst>
          </p:cNvPr>
          <p:cNvSpPr txBox="1"/>
          <p:nvPr/>
        </p:nvSpPr>
        <p:spPr>
          <a:xfrm>
            <a:off x="6402249" y="192182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EC058-D4E7-9E4B-8DD2-C0A6526BB2F6}"/>
              </a:ext>
            </a:extLst>
          </p:cNvPr>
          <p:cNvSpPr txBox="1"/>
          <p:nvPr/>
        </p:nvSpPr>
        <p:spPr>
          <a:xfrm>
            <a:off x="5861914" y="4498780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16AD4D-A0F7-E043-88FF-D421F39130DA}"/>
              </a:ext>
            </a:extLst>
          </p:cNvPr>
          <p:cNvSpPr txBox="1"/>
          <p:nvPr/>
        </p:nvSpPr>
        <p:spPr>
          <a:xfrm>
            <a:off x="5873563" y="3764266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</p:spTree>
    <p:extLst>
      <p:ext uri="{BB962C8B-B14F-4D97-AF65-F5344CB8AC3E}">
        <p14:creationId xmlns:p14="http://schemas.microsoft.com/office/powerpoint/2010/main" val="3749629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F6AD9-9F91-E84D-B61E-F297CA6A6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canary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F06A5-9E72-E646-B449-38836CC90E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95D99B-7CE5-B04D-A20F-3B6BB5B2090E}"/>
              </a:ext>
            </a:extLst>
          </p:cNvPr>
          <p:cNvSpPr/>
          <p:nvPr/>
        </p:nvSpPr>
        <p:spPr>
          <a:xfrm>
            <a:off x="1469573" y="2133242"/>
            <a:ext cx="395099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push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endParaRPr lang="en-US" sz="16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rbp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sub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rsp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64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],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rax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…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call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gets@PLT</a:t>
            </a:r>
            <a:endParaRPr lang="en-US" sz="1600" dirty="0">
              <a:solidFill>
                <a:srgbClr val="880000"/>
              </a:solidFill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mov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latin typeface="Courier" pitchFamily="2" charset="0"/>
              </a:rPr>
              <a:t>eax</a:t>
            </a:r>
            <a:r>
              <a:rPr lang="en-US" sz="1600" dirty="0"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666666"/>
                </a:solidFill>
                <a:latin typeface="Courier" pitchFamily="2" charset="0"/>
              </a:rPr>
              <a:t>0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mov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-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8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[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rbp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]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 err="1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xor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rdx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,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QWORD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PTR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fs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:</a:t>
            </a:r>
            <a:r>
              <a:rPr lang="en-US" sz="1600" dirty="0">
                <a:solidFill>
                  <a:srgbClr val="666666"/>
                </a:solidFill>
                <a:highlight>
                  <a:srgbClr val="FFFF00"/>
                </a:highlight>
                <a:latin typeface="Courier" pitchFamily="2" charset="0"/>
              </a:rPr>
              <a:t>40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je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.L3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urier" pitchFamily="2" charset="0"/>
              </a:rPr>
              <a:t>call</a:t>
            </a:r>
            <a:r>
              <a:rPr lang="en-US" sz="1600" dirty="0">
                <a:highlight>
                  <a:srgbClr val="FFFF00"/>
                </a:highlight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__</a:t>
            </a:r>
            <a:r>
              <a:rPr lang="en-US" sz="1600" dirty="0" err="1">
                <a:solidFill>
                  <a:srgbClr val="880000"/>
                </a:solidFill>
                <a:highlight>
                  <a:srgbClr val="FFFF00"/>
                </a:highlight>
                <a:latin typeface="Courier" pitchFamily="2" charset="0"/>
              </a:rPr>
              <a:t>stack_chk_fail@PLT</a:t>
            </a:r>
            <a:endParaRPr lang="en-US" sz="1600" dirty="0">
              <a:solidFill>
                <a:srgbClr val="880000"/>
              </a:solidFill>
              <a:highlight>
                <a:srgbClr val="FFFF00"/>
              </a:highlight>
              <a:latin typeface="Courier" pitchFamily="2" charset="0"/>
            </a:endParaRPr>
          </a:p>
          <a:p>
            <a:r>
              <a:rPr lang="en-US" sz="1600" dirty="0">
                <a:solidFill>
                  <a:srgbClr val="A0A000"/>
                </a:solidFill>
                <a:latin typeface="Courier" pitchFamily="2" charset="0"/>
              </a:rPr>
              <a:t>.L3: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leave</a:t>
            </a:r>
          </a:p>
          <a:p>
            <a:r>
              <a:rPr lang="en-US" sz="1600" dirty="0">
                <a:solidFill>
                  <a:srgbClr val="0000FF"/>
                </a:solidFill>
                <a:latin typeface="Courier" pitchFamily="2" charset="0"/>
              </a:rPr>
              <a:t>ret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2058B23-EC1A-914B-852A-A86189A20991}"/>
              </a:ext>
            </a:extLst>
          </p:cNvPr>
          <p:cNvGraphicFramePr>
            <a:graphicFrameLocks noGrp="1"/>
          </p:cNvGraphicFramePr>
          <p:nvPr/>
        </p:nvGraphicFramePr>
        <p:xfrm>
          <a:off x="7506840" y="1352710"/>
          <a:ext cx="2333270" cy="4348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Local arguments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Sniglet" pitchFamily="82" charset="0"/>
                        </a:rPr>
                        <a:t>canary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E49EFAA-A067-0946-830C-84130075EFE0}"/>
              </a:ext>
            </a:extLst>
          </p:cNvPr>
          <p:cNvSpPr txBox="1"/>
          <p:nvPr/>
        </p:nvSpPr>
        <p:spPr>
          <a:xfrm>
            <a:off x="6416105" y="413855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6C9E13-BAC6-4244-A046-03DC1F6357E8}"/>
              </a:ext>
            </a:extLst>
          </p:cNvPr>
          <p:cNvSpPr txBox="1"/>
          <p:nvPr/>
        </p:nvSpPr>
        <p:spPr>
          <a:xfrm>
            <a:off x="6402249" y="192182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CF74E58-AF6A-224E-9B9A-91358D3CCF7C}"/>
              </a:ext>
            </a:extLst>
          </p:cNvPr>
          <p:cNvSpPr/>
          <p:nvPr/>
        </p:nvSpPr>
        <p:spPr>
          <a:xfrm>
            <a:off x="7512389" y="2106494"/>
            <a:ext cx="2322172" cy="352621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EC058-D4E7-9E4B-8DD2-C0A6526BB2F6}"/>
              </a:ext>
            </a:extLst>
          </p:cNvPr>
          <p:cNvSpPr txBox="1"/>
          <p:nvPr/>
        </p:nvSpPr>
        <p:spPr>
          <a:xfrm>
            <a:off x="5861914" y="4498780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16AD4D-A0F7-E043-88FF-D421F39130DA}"/>
              </a:ext>
            </a:extLst>
          </p:cNvPr>
          <p:cNvSpPr txBox="1"/>
          <p:nvPr/>
        </p:nvSpPr>
        <p:spPr>
          <a:xfrm>
            <a:off x="5873563" y="3764266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</p:spTree>
    <p:extLst>
      <p:ext uri="{BB962C8B-B14F-4D97-AF65-F5344CB8AC3E}">
        <p14:creationId xmlns:p14="http://schemas.microsoft.com/office/powerpoint/2010/main" val="4029567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B8703B-4AF7-224A-BC65-D08A797B8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65CBB2-E49F-2D4A-9592-CEF3D474D6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Ctn. Stack overflow: Shellcode</a:t>
            </a:r>
          </a:p>
          <a:p>
            <a:r>
              <a:rPr lang="en-US" dirty="0"/>
              <a:t>Modern Defense</a:t>
            </a:r>
          </a:p>
          <a:p>
            <a:pPr lvl="1"/>
            <a:r>
              <a:rPr lang="en-US" dirty="0"/>
              <a:t>Stack Canary</a:t>
            </a:r>
          </a:p>
          <a:p>
            <a:pPr lvl="1"/>
            <a:r>
              <a:rPr lang="en-US" dirty="0"/>
              <a:t>ASLR</a:t>
            </a:r>
          </a:p>
          <a:p>
            <a:pPr lvl="1"/>
            <a:r>
              <a:rPr lang="en-US" dirty="0"/>
              <a:t>W ^ X</a:t>
            </a:r>
          </a:p>
          <a:p>
            <a:r>
              <a:rPr lang="en-US" dirty="0"/>
              <a:t>Return Oriented Programming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A152BC-8DD3-834E-B0EA-90A0FD0BE7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784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AC62-429D-0643-BFE2-0ACDC4BDE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Canary value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EDAB-77C6-DB4D-BD42-895E3013ED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Random value predefined per thread before main is called</a:t>
            </a:r>
          </a:p>
          <a:p>
            <a:r>
              <a:rPr lang="en-US" dirty="0"/>
              <a:t>8 bytes in x86-64</a:t>
            </a:r>
          </a:p>
          <a:p>
            <a:r>
              <a:rPr lang="en-US" dirty="0"/>
              <a:t>The value is stored in stack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59ABE6-74CB-8B43-89D9-9DB1CC6903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60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1270E9-C28F-5D42-8E00-7CC4F8512E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79B4CC-2A07-EB47-806B-2498FCB0CE53}"/>
              </a:ext>
            </a:extLst>
          </p:cNvPr>
          <p:cNvSpPr/>
          <p:nvPr/>
        </p:nvSpPr>
        <p:spPr>
          <a:xfrm>
            <a:off x="1439979" y="1049161"/>
            <a:ext cx="863437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ourier" pitchFamily="2" charset="0"/>
              </a:rPr>
              <a:t>pwndbg</a:t>
            </a:r>
            <a:r>
              <a:rPr lang="en-US" dirty="0">
                <a:latin typeface="Courier" pitchFamily="2" charset="0"/>
              </a:rPr>
              <a:t>&gt; info </a:t>
            </a:r>
            <a:r>
              <a:rPr lang="en-US" dirty="0" err="1">
                <a:latin typeface="Courier" pitchFamily="2" charset="0"/>
              </a:rPr>
              <a:t>auxv</a:t>
            </a: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33   AT_SYSINFO_EHDR      System-supplied DSO's ELF header 0x7ffff7ffa000</a:t>
            </a:r>
          </a:p>
          <a:p>
            <a:r>
              <a:rPr lang="en-US" dirty="0">
                <a:latin typeface="Courier" pitchFamily="2" charset="0"/>
              </a:rPr>
              <a:t>16   AT_HWCAP             Machine-dependent CPU capability hints 0xf8bfbff</a:t>
            </a:r>
          </a:p>
          <a:p>
            <a:r>
              <a:rPr lang="en-US" dirty="0">
                <a:latin typeface="Courier" pitchFamily="2" charset="0"/>
              </a:rPr>
              <a:t>6    AT_PAGESZ            System page size               4096</a:t>
            </a:r>
          </a:p>
          <a:p>
            <a:r>
              <a:rPr lang="en-US" dirty="0">
                <a:latin typeface="Courier" pitchFamily="2" charset="0"/>
              </a:rPr>
              <a:t>17   AT_CLKTCK            Frequency of times()           100</a:t>
            </a:r>
          </a:p>
          <a:p>
            <a:r>
              <a:rPr lang="en-US" dirty="0">
                <a:latin typeface="Courier" pitchFamily="2" charset="0"/>
              </a:rPr>
              <a:t>3    AT_PHDR              Program headers for program    0x400040</a:t>
            </a:r>
          </a:p>
          <a:p>
            <a:r>
              <a:rPr lang="en-US" dirty="0">
                <a:latin typeface="Courier" pitchFamily="2" charset="0"/>
              </a:rPr>
              <a:t>4    AT_PHENT             Size of program header entry   56</a:t>
            </a:r>
          </a:p>
          <a:p>
            <a:r>
              <a:rPr lang="en-US" dirty="0">
                <a:latin typeface="Courier" pitchFamily="2" charset="0"/>
              </a:rPr>
              <a:t>5    AT_PHNUM             Number of program headers      9</a:t>
            </a:r>
          </a:p>
          <a:p>
            <a:r>
              <a:rPr lang="en-US" dirty="0">
                <a:latin typeface="Courier" pitchFamily="2" charset="0"/>
              </a:rPr>
              <a:t>7    AT_BASE              Base address of interpreter    0x7ffff7dd5000</a:t>
            </a:r>
          </a:p>
          <a:p>
            <a:r>
              <a:rPr lang="en-US" dirty="0">
                <a:latin typeface="Courier" pitchFamily="2" charset="0"/>
              </a:rPr>
              <a:t>8    AT_FLAGS             Flags                          0x0</a:t>
            </a:r>
          </a:p>
          <a:p>
            <a:r>
              <a:rPr lang="en-US" dirty="0">
                <a:latin typeface="Courier" pitchFamily="2" charset="0"/>
              </a:rPr>
              <a:t>9    AT_ENTRY             Entry point of program         0x400540</a:t>
            </a:r>
          </a:p>
          <a:p>
            <a:r>
              <a:rPr lang="en-US" dirty="0">
                <a:latin typeface="Courier" pitchFamily="2" charset="0"/>
              </a:rPr>
              <a:t>11   AT_UID               Real user ID                   1000</a:t>
            </a:r>
          </a:p>
          <a:p>
            <a:r>
              <a:rPr lang="en-US" dirty="0">
                <a:latin typeface="Courier" pitchFamily="2" charset="0"/>
              </a:rPr>
              <a:t>12   AT_EUID              Effective user ID              1000</a:t>
            </a:r>
          </a:p>
          <a:p>
            <a:r>
              <a:rPr lang="en-US" dirty="0">
                <a:latin typeface="Courier" pitchFamily="2" charset="0"/>
              </a:rPr>
              <a:t>13   AT_GID               Real group ID                  1000</a:t>
            </a:r>
          </a:p>
          <a:p>
            <a:r>
              <a:rPr lang="en-US" dirty="0">
                <a:latin typeface="Courier" pitchFamily="2" charset="0"/>
              </a:rPr>
              <a:t>14   AT_EGID              Effective group ID             1000</a:t>
            </a:r>
          </a:p>
          <a:p>
            <a:r>
              <a:rPr lang="en-US" dirty="0">
                <a:latin typeface="Courier" pitchFamily="2" charset="0"/>
              </a:rPr>
              <a:t>23   AT_SECURE            Boolean, was exec </a:t>
            </a:r>
            <a:r>
              <a:rPr lang="en-US" dirty="0" err="1">
                <a:latin typeface="Courier" pitchFamily="2" charset="0"/>
              </a:rPr>
              <a:t>setuid</a:t>
            </a:r>
            <a:r>
              <a:rPr lang="en-US" dirty="0">
                <a:latin typeface="Courier" pitchFamily="2" charset="0"/>
              </a:rPr>
              <a:t>-like? 0</a:t>
            </a:r>
          </a:p>
          <a:p>
            <a:pPr marL="342900" indent="-342900">
              <a:buAutoNum type="arabicPlain" startAt="25"/>
            </a:pPr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  AT_RANDOM            Address of 16 random bytes     0x7fffffffe0c9</a:t>
            </a:r>
          </a:p>
          <a:p>
            <a:r>
              <a:rPr lang="en-US" dirty="0">
                <a:latin typeface="Courier" pitchFamily="2" charset="0"/>
              </a:rPr>
              <a:t>26   AT_HWCAP2            Extension of AT_HWCAP          0x0</a:t>
            </a:r>
          </a:p>
          <a:p>
            <a:r>
              <a:rPr lang="en-US" dirty="0">
                <a:latin typeface="Courier" pitchFamily="2" charset="0"/>
              </a:rPr>
              <a:t>31   AT_EXECFN            File name of executable        0x7fffffffefc9 "/</a:t>
            </a:r>
            <a:r>
              <a:rPr lang="en-US" dirty="0" err="1">
                <a:latin typeface="Courier" pitchFamily="2" charset="0"/>
              </a:rPr>
              <a:t>mnt</a:t>
            </a:r>
            <a:r>
              <a:rPr lang="en-US" dirty="0">
                <a:latin typeface="Courier" pitchFamily="2" charset="0"/>
              </a:rPr>
              <a:t>/</a:t>
            </a:r>
            <a:r>
              <a:rPr lang="en-US" dirty="0" err="1">
                <a:latin typeface="Courier" pitchFamily="2" charset="0"/>
              </a:rPr>
              <a:t>hgfs</a:t>
            </a:r>
            <a:r>
              <a:rPr lang="en-US" dirty="0">
                <a:latin typeface="Courier" pitchFamily="2" charset="0"/>
              </a:rPr>
              <a:t>/CSE545-F20/Codes/Week 6/canary/</a:t>
            </a:r>
            <a:r>
              <a:rPr lang="en-US" dirty="0" err="1">
                <a:latin typeface="Courier" pitchFamily="2" charset="0"/>
              </a:rPr>
              <a:t>a.out</a:t>
            </a:r>
            <a:r>
              <a:rPr lang="en-US" dirty="0">
                <a:latin typeface="Courier" pitchFamily="2" charset="0"/>
              </a:rPr>
              <a:t>"</a:t>
            </a:r>
          </a:p>
          <a:p>
            <a:r>
              <a:rPr lang="en-US" dirty="0">
                <a:latin typeface="Courier" pitchFamily="2" charset="0"/>
              </a:rPr>
              <a:t>15   AT_PLATFORM          String identifying platform    0x7fffffffe0d9 "x86_64"</a:t>
            </a:r>
          </a:p>
          <a:p>
            <a:r>
              <a:rPr lang="en-US" dirty="0">
                <a:latin typeface="Courier" pitchFamily="2" charset="0"/>
              </a:rPr>
              <a:t>0    AT_NULL              End of vector                  0x0</a:t>
            </a:r>
          </a:p>
          <a:p>
            <a:endParaRPr lang="en-US" dirty="0">
              <a:highlight>
                <a:srgbClr val="FFFF00"/>
              </a:highlight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57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930EC-B80D-1846-ADBD-40FAB6F7C9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B264E3-184E-2842-B9A6-F74A956C39F0}"/>
              </a:ext>
            </a:extLst>
          </p:cNvPr>
          <p:cNvSpPr/>
          <p:nvPr/>
        </p:nvSpPr>
        <p:spPr>
          <a:xfrm>
            <a:off x="3048000" y="1120676"/>
            <a:ext cx="6096000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ourier" pitchFamily="2" charset="0"/>
              </a:rPr>
              <a:t>$ od -t d8 /proc/[</a:t>
            </a:r>
            <a:r>
              <a:rPr lang="en-US" dirty="0" err="1">
                <a:latin typeface="Courier" pitchFamily="2" charset="0"/>
              </a:rPr>
              <a:t>pid</a:t>
            </a:r>
            <a:r>
              <a:rPr lang="en-US" dirty="0">
                <a:latin typeface="Courier" pitchFamily="2" charset="0"/>
              </a:rPr>
              <a:t>]/</a:t>
            </a:r>
            <a:r>
              <a:rPr lang="en-US" dirty="0" err="1">
                <a:latin typeface="Courier" pitchFamily="2" charset="0"/>
              </a:rPr>
              <a:t>auxv</a:t>
            </a:r>
            <a:r>
              <a:rPr lang="en-US" dirty="0">
                <a:latin typeface="Courier" pitchFamily="2" charset="0"/>
              </a:rPr>
              <a:t> </a:t>
            </a:r>
          </a:p>
          <a:p>
            <a:r>
              <a:rPr lang="en-US" dirty="0">
                <a:latin typeface="Courier" pitchFamily="2" charset="0"/>
              </a:rPr>
              <a:t>0000000                   33      140737354113024</a:t>
            </a:r>
          </a:p>
          <a:p>
            <a:r>
              <a:rPr lang="en-US" dirty="0">
                <a:latin typeface="Courier" pitchFamily="2" charset="0"/>
              </a:rPr>
              <a:t>0000020                   16            260832255</a:t>
            </a:r>
          </a:p>
          <a:p>
            <a:r>
              <a:rPr lang="en-US" dirty="0">
                <a:latin typeface="Courier" pitchFamily="2" charset="0"/>
              </a:rPr>
              <a:t>0000040                    6                 4096</a:t>
            </a:r>
          </a:p>
          <a:p>
            <a:r>
              <a:rPr lang="en-US" dirty="0">
                <a:latin typeface="Courier" pitchFamily="2" charset="0"/>
              </a:rPr>
              <a:t>0000060                   17                  100</a:t>
            </a:r>
          </a:p>
          <a:p>
            <a:r>
              <a:rPr lang="en-US" dirty="0">
                <a:latin typeface="Courier" pitchFamily="2" charset="0"/>
              </a:rPr>
              <a:t>0000100                    3       93824992231488</a:t>
            </a:r>
          </a:p>
          <a:p>
            <a:r>
              <a:rPr lang="en-US" dirty="0">
                <a:latin typeface="Courier" pitchFamily="2" charset="0"/>
              </a:rPr>
              <a:t>0000120                    4                   56</a:t>
            </a:r>
          </a:p>
          <a:p>
            <a:r>
              <a:rPr lang="en-US" dirty="0">
                <a:latin typeface="Courier" pitchFamily="2" charset="0"/>
              </a:rPr>
              <a:t>0000140                    5                    9</a:t>
            </a:r>
          </a:p>
          <a:p>
            <a:r>
              <a:rPr lang="en-US" dirty="0">
                <a:latin typeface="Courier" pitchFamily="2" charset="0"/>
              </a:rPr>
              <a:t>0000160                    7      140737351864320</a:t>
            </a:r>
          </a:p>
          <a:p>
            <a:r>
              <a:rPr lang="en-US" dirty="0">
                <a:latin typeface="Courier" pitchFamily="2" charset="0"/>
              </a:rPr>
              <a:t>0000200                    8                    0</a:t>
            </a:r>
          </a:p>
          <a:p>
            <a:r>
              <a:rPr lang="en-US" dirty="0">
                <a:latin typeface="Courier" pitchFamily="2" charset="0"/>
              </a:rPr>
              <a:t>0000220                    9       93824992244096</a:t>
            </a:r>
          </a:p>
          <a:p>
            <a:r>
              <a:rPr lang="en-US" dirty="0">
                <a:latin typeface="Courier" pitchFamily="2" charset="0"/>
              </a:rPr>
              <a:t>0000240                   11                 1000</a:t>
            </a:r>
          </a:p>
          <a:p>
            <a:r>
              <a:rPr lang="en-US" dirty="0">
                <a:latin typeface="Courier" pitchFamily="2" charset="0"/>
              </a:rPr>
              <a:t>0000260                   12                 1000</a:t>
            </a:r>
          </a:p>
          <a:p>
            <a:r>
              <a:rPr lang="en-US" dirty="0">
                <a:latin typeface="Courier" pitchFamily="2" charset="0"/>
              </a:rPr>
              <a:t>0000300                   13                 1000</a:t>
            </a:r>
          </a:p>
          <a:p>
            <a:r>
              <a:rPr lang="en-US" dirty="0">
                <a:latin typeface="Courier" pitchFamily="2" charset="0"/>
              </a:rPr>
              <a:t>0000320                   14                 1000</a:t>
            </a:r>
          </a:p>
          <a:p>
            <a:r>
              <a:rPr lang="en-US" dirty="0">
                <a:latin typeface="Courier" pitchFamily="2" charset="0"/>
              </a:rPr>
              <a:t>0000340                   23                    0</a:t>
            </a:r>
          </a:p>
          <a:p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0000360                   25      140737488347417</a:t>
            </a:r>
          </a:p>
          <a:p>
            <a:r>
              <a:rPr lang="en-US" dirty="0">
                <a:latin typeface="Courier" pitchFamily="2" charset="0"/>
              </a:rPr>
              <a:t>0000400                   26                    0</a:t>
            </a:r>
          </a:p>
          <a:p>
            <a:r>
              <a:rPr lang="en-US" dirty="0">
                <a:latin typeface="Courier" pitchFamily="2" charset="0"/>
              </a:rPr>
              <a:t>0000420                   31      140737488351212</a:t>
            </a:r>
          </a:p>
          <a:p>
            <a:r>
              <a:rPr lang="en-US" dirty="0">
                <a:latin typeface="Courier" pitchFamily="2" charset="0"/>
              </a:rPr>
              <a:t>0000440                   15      140737488347433</a:t>
            </a:r>
          </a:p>
          <a:p>
            <a:r>
              <a:rPr lang="en-US" dirty="0">
                <a:latin typeface="Courier" pitchFamily="2" charset="0"/>
              </a:rPr>
              <a:t>0000460                    0                    0</a:t>
            </a:r>
          </a:p>
        </p:txBody>
      </p:sp>
    </p:spTree>
    <p:extLst>
      <p:ext uri="{BB962C8B-B14F-4D97-AF65-F5344CB8AC3E}">
        <p14:creationId xmlns:p14="http://schemas.microsoft.com/office/powerpoint/2010/main" val="2209778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AC62-429D-0643-BFE2-0ACDC4BDE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Canary value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9EDAB-77C6-DB4D-BD42-895E3013ED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Random value predefined per thread before main is called</a:t>
            </a:r>
          </a:p>
          <a:p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8 bytes in x86-64</a:t>
            </a:r>
          </a:p>
          <a:p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The value is stored in stack</a:t>
            </a:r>
          </a:p>
          <a:p>
            <a:r>
              <a:rPr lang="en-US" dirty="0"/>
              <a:t>The last byte of the canary is equal to \x00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59ABE6-74CB-8B43-89D9-9DB1CC6903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66191A-E5CE-F447-A486-91F9F0618A3B}"/>
              </a:ext>
            </a:extLst>
          </p:cNvPr>
          <p:cNvSpPr/>
          <p:nvPr/>
        </p:nvSpPr>
        <p:spPr>
          <a:xfrm>
            <a:off x="2032511" y="427986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pwndbg</a:t>
            </a:r>
            <a:r>
              <a:rPr lang="en-US" sz="1800" dirty="0">
                <a:latin typeface="Courier" pitchFamily="2" charset="0"/>
              </a:rPr>
              <a:t>&gt; x/g 0x7fffffffe0c9</a:t>
            </a:r>
          </a:p>
          <a:p>
            <a:r>
              <a:rPr lang="en-US" sz="1800" dirty="0">
                <a:latin typeface="Courier" pitchFamily="2" charset="0"/>
              </a:rPr>
              <a:t>0x7fffffffe0c9:	</a:t>
            </a:r>
            <a:r>
              <a:rPr lang="en-US" sz="1800" dirty="0">
                <a:highlight>
                  <a:srgbClr val="FFFF00"/>
                </a:highlight>
                <a:latin typeface="Courier" pitchFamily="2" charset="0"/>
              </a:rPr>
              <a:t>0x010e6cac58bda382</a:t>
            </a:r>
          </a:p>
          <a:p>
            <a:r>
              <a:rPr lang="en-US" sz="1800" dirty="0" err="1">
                <a:latin typeface="Courier" pitchFamily="2" charset="0"/>
              </a:rPr>
              <a:t>pwndbg</a:t>
            </a:r>
            <a:r>
              <a:rPr lang="en-US" sz="1800" dirty="0">
                <a:latin typeface="Courier" pitchFamily="2" charset="0"/>
              </a:rPr>
              <a:t>&gt; p/x $</a:t>
            </a:r>
            <a:r>
              <a:rPr lang="en-US" sz="1800" dirty="0" err="1">
                <a:latin typeface="Courier" pitchFamily="2" charset="0"/>
              </a:rPr>
              <a:t>rax</a:t>
            </a:r>
            <a:endParaRPr lang="en-US" sz="1800" dirty="0">
              <a:latin typeface="Courier" pitchFamily="2" charset="0"/>
            </a:endParaRPr>
          </a:p>
          <a:p>
            <a:r>
              <a:rPr lang="en-US" sz="1800" dirty="0">
                <a:latin typeface="Courier" pitchFamily="2" charset="0"/>
              </a:rPr>
              <a:t>$1 = </a:t>
            </a:r>
            <a:r>
              <a:rPr lang="en-US" sz="1800" dirty="0">
                <a:highlight>
                  <a:srgbClr val="FFFF00"/>
                </a:highlight>
                <a:latin typeface="Courier" pitchFamily="2" charset="0"/>
              </a:rPr>
              <a:t>0x10e6cac58bda300</a:t>
            </a:r>
          </a:p>
        </p:txBody>
      </p:sp>
    </p:spTree>
    <p:extLst>
      <p:ext uri="{BB962C8B-B14F-4D97-AF65-F5344CB8AC3E}">
        <p14:creationId xmlns:p14="http://schemas.microsoft.com/office/powerpoint/2010/main" val="2063214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3FFAD-DCA9-C24E-BC58-00DB7016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Bypassing Stack Canary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85FC9-AE72-D949-90F9-9816709BDD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The below approaches </a:t>
            </a:r>
            <a:r>
              <a:rPr lang="en-US" sz="2800" dirty="0">
                <a:solidFill>
                  <a:schemeClr val="accent6"/>
                </a:solidFill>
              </a:rPr>
              <a:t>may</a:t>
            </a:r>
            <a:r>
              <a:rPr lang="en-US" dirty="0"/>
              <a:t> work for stack canary</a:t>
            </a:r>
          </a:p>
          <a:p>
            <a:r>
              <a:rPr lang="en-US" dirty="0"/>
              <a:t>Leak the canary value</a:t>
            </a:r>
          </a:p>
          <a:p>
            <a:endParaRPr lang="en-US" dirty="0"/>
          </a:p>
          <a:p>
            <a:r>
              <a:rPr lang="en-US" dirty="0"/>
              <a:t>Override the predefined canary stored in stack</a:t>
            </a:r>
          </a:p>
          <a:p>
            <a:endParaRPr lang="en-US" dirty="0"/>
          </a:p>
          <a:p>
            <a:r>
              <a:rPr lang="en-US" dirty="0"/>
              <a:t>Hijack </a:t>
            </a:r>
            <a:r>
              <a:rPr lang="en-US" dirty="0">
                <a:latin typeface="Courier" pitchFamily="2" charset="0"/>
              </a:rPr>
              <a:t>__</a:t>
            </a:r>
            <a:r>
              <a:rPr lang="en-US" dirty="0" err="1">
                <a:latin typeface="Courier" pitchFamily="2" charset="0"/>
              </a:rPr>
              <a:t>stack_chk_fail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/>
              <a:t>function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820A7F-5FF1-CA4E-8B63-41233DC106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72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AE1C-5C45-3C44-8DED-DEB388492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Leak the canary value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A93A7-69AC-9641-8D18-E33FC06EE7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02F1F-E4A8-2748-BF6F-CE6F85483554}"/>
              </a:ext>
            </a:extLst>
          </p:cNvPr>
          <p:cNvSpPr/>
          <p:nvPr/>
        </p:nvSpPr>
        <p:spPr>
          <a:xfrm>
            <a:off x="1578035" y="2386775"/>
            <a:ext cx="429552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void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vuln()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{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char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[100];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for(int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=0;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&lt;2;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++) {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gets(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);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printf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);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}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latin typeface="Courier" pitchFamily="2" charset="0"/>
              </a:rPr>
              <a:t>}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43E7B04-0026-7343-9AAA-3DAEFBEB9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974836"/>
              </p:ext>
            </p:extLst>
          </p:nvPr>
        </p:nvGraphicFramePr>
        <p:xfrm>
          <a:off x="7506840" y="1352710"/>
          <a:ext cx="2333270" cy="4348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ourier" pitchFamily="2" charset="0"/>
                        </a:rPr>
                        <a:t>buf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Courier" pitchFamily="2" charset="0"/>
                        </a:rPr>
                        <a:t>deadbeefdeadbe00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6F924E4-A4CE-334B-A23B-FC2C9D0A6177}"/>
              </a:ext>
            </a:extLst>
          </p:cNvPr>
          <p:cNvSpPr txBox="1"/>
          <p:nvPr/>
        </p:nvSpPr>
        <p:spPr>
          <a:xfrm>
            <a:off x="6416105" y="413855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2BE46A-C0CF-DE42-9D0F-ABC6A5F3D776}"/>
              </a:ext>
            </a:extLst>
          </p:cNvPr>
          <p:cNvSpPr txBox="1"/>
          <p:nvPr/>
        </p:nvSpPr>
        <p:spPr>
          <a:xfrm>
            <a:off x="6402249" y="192182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EA0192-2AA8-284E-9339-2B4FAAAD0366}"/>
              </a:ext>
            </a:extLst>
          </p:cNvPr>
          <p:cNvSpPr txBox="1"/>
          <p:nvPr/>
        </p:nvSpPr>
        <p:spPr>
          <a:xfrm>
            <a:off x="5861914" y="4498780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0DEB47-3998-A143-A4BB-31AF7C12B590}"/>
              </a:ext>
            </a:extLst>
          </p:cNvPr>
          <p:cNvSpPr txBox="1"/>
          <p:nvPr/>
        </p:nvSpPr>
        <p:spPr>
          <a:xfrm>
            <a:off x="5873563" y="3764266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D9229B-1E07-124D-BFB2-8E3C9202EDFF}"/>
              </a:ext>
            </a:extLst>
          </p:cNvPr>
          <p:cNvSpPr/>
          <p:nvPr/>
        </p:nvSpPr>
        <p:spPr>
          <a:xfrm>
            <a:off x="7504082" y="2106494"/>
            <a:ext cx="2322172" cy="1812363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A4002C-0EEE-0B46-A5FD-CE92D3306E3A}"/>
              </a:ext>
            </a:extLst>
          </p:cNvPr>
          <p:cNvSpPr/>
          <p:nvPr/>
        </p:nvSpPr>
        <p:spPr>
          <a:xfrm>
            <a:off x="9391662" y="3610098"/>
            <a:ext cx="448448" cy="712099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5438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AE1C-5C45-3C44-8DED-DEB388492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Overwrite predefined canary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A93A7-69AC-9641-8D18-E33FC06EE7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02F1F-E4A8-2748-BF6F-CE6F85483554}"/>
              </a:ext>
            </a:extLst>
          </p:cNvPr>
          <p:cNvSpPr/>
          <p:nvPr/>
        </p:nvSpPr>
        <p:spPr>
          <a:xfrm>
            <a:off x="1578035" y="2386775"/>
            <a:ext cx="429552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void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vuln()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>
                <a:latin typeface="Courier" pitchFamily="2" charset="0"/>
              </a:rPr>
              <a:t>{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char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[100];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for(int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=0;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&lt;2;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i</a:t>
            </a:r>
            <a:r>
              <a:rPr lang="en-US" sz="1800" dirty="0">
                <a:latin typeface="Courier" pitchFamily="2" charset="0"/>
              </a:rPr>
              <a:t>++) {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gets(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);</a:t>
            </a: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  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printf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 err="1">
                <a:solidFill>
                  <a:srgbClr val="36464E"/>
                </a:solidFill>
                <a:latin typeface="Courier" pitchFamily="2" charset="0"/>
              </a:rPr>
              <a:t>buf</a:t>
            </a:r>
            <a:r>
              <a:rPr lang="en-US" sz="1800" dirty="0">
                <a:latin typeface="Courier" pitchFamily="2" charset="0"/>
              </a:rPr>
              <a:t>);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solidFill>
                  <a:srgbClr val="36464E"/>
                </a:solidFill>
                <a:latin typeface="Courier" pitchFamily="2" charset="0"/>
              </a:rPr>
              <a:t>  </a:t>
            </a:r>
            <a:r>
              <a:rPr lang="en-US" sz="1800" dirty="0">
                <a:latin typeface="Courier" pitchFamily="2" charset="0"/>
              </a:rPr>
              <a:t>}</a:t>
            </a:r>
            <a:endParaRPr lang="en-US" sz="1800" dirty="0">
              <a:solidFill>
                <a:srgbClr val="36464E"/>
              </a:solidFill>
              <a:latin typeface="Courier" pitchFamily="2" charset="0"/>
            </a:endParaRPr>
          </a:p>
          <a:p>
            <a:r>
              <a:rPr lang="en-US" sz="1800" dirty="0">
                <a:latin typeface="Courier" pitchFamily="2" charset="0"/>
              </a:rPr>
              <a:t>}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43E7B04-0026-7343-9AAA-3DAEFBEB9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407559"/>
              </p:ext>
            </p:extLst>
          </p:nvPr>
        </p:nvGraphicFramePr>
        <p:xfrm>
          <a:off x="8282249" y="943063"/>
          <a:ext cx="2333270" cy="509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8542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Courier" pitchFamily="2" charset="0"/>
                        </a:rPr>
                        <a:t>buf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Courier" pitchFamily="2" charset="0"/>
                        </a:rPr>
                        <a:t>deadbeefdeadbe00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403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Predefined canary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379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70240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6F924E4-A4CE-334B-A23B-FC2C9D0A6177}"/>
              </a:ext>
            </a:extLst>
          </p:cNvPr>
          <p:cNvSpPr txBox="1"/>
          <p:nvPr/>
        </p:nvSpPr>
        <p:spPr>
          <a:xfrm>
            <a:off x="7191514" y="372891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2BE46A-C0CF-DE42-9D0F-ABC6A5F3D776}"/>
              </a:ext>
            </a:extLst>
          </p:cNvPr>
          <p:cNvSpPr txBox="1"/>
          <p:nvPr/>
        </p:nvSpPr>
        <p:spPr>
          <a:xfrm>
            <a:off x="7177658" y="1512181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EA0192-2AA8-284E-9339-2B4FAAAD0366}"/>
              </a:ext>
            </a:extLst>
          </p:cNvPr>
          <p:cNvSpPr txBox="1"/>
          <p:nvPr/>
        </p:nvSpPr>
        <p:spPr>
          <a:xfrm>
            <a:off x="6637323" y="4089133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0DEB47-3998-A143-A4BB-31AF7C12B590}"/>
              </a:ext>
            </a:extLst>
          </p:cNvPr>
          <p:cNvSpPr txBox="1"/>
          <p:nvPr/>
        </p:nvSpPr>
        <p:spPr>
          <a:xfrm>
            <a:off x="6648972" y="3354619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- 8 -&gt;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D9229B-1E07-124D-BFB2-8E3C9202EDFF}"/>
              </a:ext>
            </a:extLst>
          </p:cNvPr>
          <p:cNvSpPr/>
          <p:nvPr/>
        </p:nvSpPr>
        <p:spPr>
          <a:xfrm>
            <a:off x="8279491" y="1696847"/>
            <a:ext cx="2322172" cy="3950492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4671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7A831-8F64-9845-9A14-53728C4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Hijack </a:t>
            </a:r>
            <a:r>
              <a:rPr lang="en-US" dirty="0">
                <a:latin typeface="Courier" pitchFamily="2" charset="0"/>
              </a:rPr>
              <a:t>__</a:t>
            </a:r>
            <a:r>
              <a:rPr lang="en-US" dirty="0" err="1">
                <a:latin typeface="Courier" pitchFamily="2" charset="0"/>
              </a:rPr>
              <a:t>stack_chk_fail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A2F0E-93CF-094C-9B88-81AD07E5FB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the .</a:t>
            </a:r>
            <a:r>
              <a:rPr lang="en-US" dirty="0" err="1"/>
              <a:t>plt</a:t>
            </a:r>
            <a:r>
              <a:rPr lang="en-US" dirty="0"/>
              <a:t> or the .</a:t>
            </a:r>
            <a:r>
              <a:rPr lang="en-US" dirty="0" err="1"/>
              <a:t>got.plt</a:t>
            </a:r>
            <a:r>
              <a:rPr lang="en-US" dirty="0"/>
              <a:t> table</a:t>
            </a:r>
          </a:p>
          <a:p>
            <a:r>
              <a:rPr lang="en-US" dirty="0"/>
              <a:t>usually requires other vulnerability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1B5322-0615-DD47-89DD-C7BDE9657E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7984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27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868D332-9750-5646-AA2F-787B59E88A00}"/>
              </a:ext>
            </a:extLst>
          </p:cNvPr>
          <p:cNvGrpSpPr/>
          <p:nvPr/>
        </p:nvGrpSpPr>
        <p:grpSpPr>
          <a:xfrm>
            <a:off x="7427741" y="1298859"/>
            <a:ext cx="3180095" cy="4609771"/>
            <a:chOff x="1289158" y="1708324"/>
            <a:chExt cx="3614057" cy="523883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65B443-7475-7742-A9E8-8F012BD26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690" r="37395" b="10057"/>
            <a:stretch/>
          </p:blipFill>
          <p:spPr>
            <a:xfrm>
              <a:off x="1289158" y="1708324"/>
              <a:ext cx="3614057" cy="52388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208D-6DF0-464F-AFCF-176D05AC4EB6}"/>
                </a:ext>
              </a:extLst>
            </p:cNvPr>
            <p:cNvSpPr txBox="1"/>
            <p:nvPr/>
          </p:nvSpPr>
          <p:spPr>
            <a:xfrm>
              <a:off x="1526686" y="1992433"/>
              <a:ext cx="31390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HOLD THE STACK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5DEF5AD-FF8F-9B40-807E-5B642748FC50}"/>
              </a:ext>
            </a:extLst>
          </p:cNvPr>
          <p:cNvSpPr/>
          <p:nvPr/>
        </p:nvSpPr>
        <p:spPr>
          <a:xfrm>
            <a:off x="5925312" y="291876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stack canary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286CF-81A4-DF47-AA53-43494A96AD0C}"/>
              </a:ext>
            </a:extLst>
          </p:cNvPr>
          <p:cNvSpPr/>
          <p:nvPr/>
        </p:nvSpPr>
        <p:spPr>
          <a:xfrm>
            <a:off x="5924096" y="339303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ASLR</a:t>
            </a:r>
          </a:p>
        </p:txBody>
      </p:sp>
    </p:spTree>
    <p:extLst>
      <p:ext uri="{BB962C8B-B14F-4D97-AF65-F5344CB8AC3E}">
        <p14:creationId xmlns:p14="http://schemas.microsoft.com/office/powerpoint/2010/main" val="4194677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49AD6-8D3D-F240-95E1-3BFE4C3CB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ASLR: Address space layout randomization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DD85ED-F6F2-4041-B6CC-A6E984B4C7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28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9F6D879-F07D-4E42-AEBA-46B031B6B8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2223874"/>
              </p:ext>
            </p:extLst>
          </p:nvPr>
        </p:nvGraphicFramePr>
        <p:xfrm>
          <a:off x="4990411" y="2166779"/>
          <a:ext cx="2333270" cy="3977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11252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char path[50]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28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int 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553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DDB7625-6913-6342-B940-12786871652F}"/>
              </a:ext>
            </a:extLst>
          </p:cNvPr>
          <p:cNvSpPr txBox="1"/>
          <p:nvPr/>
        </p:nvSpPr>
        <p:spPr>
          <a:xfrm>
            <a:off x="3899676" y="4586869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545760-D762-B44E-90D3-7FE951A46044}"/>
              </a:ext>
            </a:extLst>
          </p:cNvPr>
          <p:cNvSpPr txBox="1"/>
          <p:nvPr/>
        </p:nvSpPr>
        <p:spPr>
          <a:xfrm>
            <a:off x="3885820" y="237014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2CF018-14DE-404B-A924-A3F054206088}"/>
              </a:ext>
            </a:extLst>
          </p:cNvPr>
          <p:cNvSpPr/>
          <p:nvPr/>
        </p:nvSpPr>
        <p:spPr>
          <a:xfrm>
            <a:off x="5001509" y="2909401"/>
            <a:ext cx="2322172" cy="2848455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055F54-FAD2-D142-85FE-453050EC9797}"/>
              </a:ext>
            </a:extLst>
          </p:cNvPr>
          <p:cNvSpPr txBox="1"/>
          <p:nvPr/>
        </p:nvSpPr>
        <p:spPr>
          <a:xfrm>
            <a:off x="4807642" y="5181099"/>
            <a:ext cx="2698089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&amp;path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BFE014-4A90-BA4B-AA17-00D668E5CB27}"/>
              </a:ext>
            </a:extLst>
          </p:cNvPr>
          <p:cNvSpPr txBox="1"/>
          <p:nvPr/>
        </p:nvSpPr>
        <p:spPr>
          <a:xfrm>
            <a:off x="3345485" y="4947092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F98A0C-9277-914D-85B0-40EFC577E4E6}"/>
              </a:ext>
            </a:extLst>
          </p:cNvPr>
          <p:cNvSpPr txBox="1"/>
          <p:nvPr/>
        </p:nvSpPr>
        <p:spPr>
          <a:xfrm>
            <a:off x="4875366" y="2918326"/>
            <a:ext cx="2562645" cy="218562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shellcode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26CE0758-0AE6-F946-92B5-E6B761B0503B}"/>
              </a:ext>
            </a:extLst>
          </p:cNvPr>
          <p:cNvSpPr/>
          <p:nvPr/>
        </p:nvSpPr>
        <p:spPr>
          <a:xfrm rot="7664991" flipH="1">
            <a:off x="4402057" y="2876062"/>
            <a:ext cx="3778166" cy="3158742"/>
          </a:xfrm>
          <a:prstGeom prst="arc">
            <a:avLst/>
          </a:prstGeom>
          <a:ln w="38100">
            <a:solidFill>
              <a:schemeClr val="accent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8BBA4-A161-0B48-83EA-032200D15DB6}"/>
              </a:ext>
            </a:extLst>
          </p:cNvPr>
          <p:cNvSpPr/>
          <p:nvPr/>
        </p:nvSpPr>
        <p:spPr>
          <a:xfrm>
            <a:off x="2479853" y="2964370"/>
            <a:ext cx="2826103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Address is Randomized</a:t>
            </a:r>
          </a:p>
        </p:txBody>
      </p:sp>
    </p:spTree>
    <p:extLst>
      <p:ext uri="{BB962C8B-B14F-4D97-AF65-F5344CB8AC3E}">
        <p14:creationId xmlns:p14="http://schemas.microsoft.com/office/powerpoint/2010/main" val="160252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0B932-4328-D54D-BB14-70E951456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Stack Overflow</a:t>
            </a:r>
            <a:br>
              <a:rPr lang="en-US" dirty="0"/>
            </a:br>
            <a:r>
              <a:rPr lang="en-US" sz="7200" dirty="0"/>
              <a:t>+ Shellcode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20F21D-7E06-BF44-9C9E-C16B258756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551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jmp</a:t>
            </a:r>
            <a:r>
              <a:rPr lang="en-US" dirty="0"/>
              <a:t> *</a:t>
            </a:r>
            <a:r>
              <a:rPr lang="en-US" dirty="0" err="1"/>
              <a:t>rsp</a:t>
            </a:r>
            <a:r>
              <a:rPr lang="en-US" dirty="0"/>
              <a:t>: bypass </a:t>
            </a:r>
            <a:r>
              <a:rPr lang="en-US" dirty="0" err="1"/>
              <a:t>aslr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29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676B4F-7244-0940-A77E-379D57D6C2E7}"/>
              </a:ext>
            </a:extLst>
          </p:cNvPr>
          <p:cNvSpPr/>
          <p:nvPr/>
        </p:nvSpPr>
        <p:spPr>
          <a:xfrm>
            <a:off x="1533405" y="2239282"/>
            <a:ext cx="41489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foo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000" dirty="0">
                <a:latin typeface="Courier" pitchFamily="2" charset="0"/>
              </a:rPr>
              <a:t> x = 0;</a:t>
            </a: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  int</a:t>
            </a:r>
            <a:r>
              <a:rPr lang="en-US" sz="2000" dirty="0">
                <a:latin typeface="Courier" pitchFamily="2" charset="0"/>
              </a:rPr>
              <a:t> y = 1;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”%d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”, </a:t>
            </a:r>
            <a:r>
              <a:rPr lang="en-US" sz="2000" dirty="0">
                <a:latin typeface="Courier" pitchFamily="2" charset="0"/>
              </a:rPr>
              <a:t>x + y);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bar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foo();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”bye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</a:t>
            </a:r>
            <a:r>
              <a:rPr lang="en-US" sz="2000" dirty="0">
                <a:latin typeface="Courier" pitchFamily="2" charset="0"/>
              </a:rPr>
              <a:t>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effectLst/>
              <a:latin typeface="Courier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/>
        </p:nvGraphicFramePr>
        <p:xfrm>
          <a:off x="7408813" y="1438122"/>
          <a:ext cx="1928323" cy="44728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22250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8660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20188" y="488004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534584" y="152207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534585" y="4885763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03228" y="1675967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08312" y="571935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8C01EA-448D-C14F-B3D5-065109E9CFA1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441373" y="4450060"/>
            <a:ext cx="943584" cy="429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9EF3DD1E-2A80-2746-A9C1-90943685C9DF}"/>
              </a:ext>
            </a:extLst>
          </p:cNvPr>
          <p:cNvSpPr/>
          <p:nvPr/>
        </p:nvSpPr>
        <p:spPr>
          <a:xfrm>
            <a:off x="3981702" y="2303351"/>
            <a:ext cx="1862444" cy="60806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Courier" pitchFamily="2" charset="0"/>
              </a:rPr>
              <a:t>&lt;+182&gt;:	leave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" pitchFamily="2" charset="0"/>
              </a:rPr>
              <a:t>&lt;+183&gt;:	ret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2186D2-FF89-6446-9583-C3D65D0CC613}"/>
              </a:ext>
            </a:extLst>
          </p:cNvPr>
          <p:cNvSpPr/>
          <p:nvPr/>
        </p:nvSpPr>
        <p:spPr>
          <a:xfrm>
            <a:off x="5384957" y="4265394"/>
            <a:ext cx="598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rip</a:t>
            </a:r>
            <a:endParaRPr lang="en-US" sz="1800" dirty="0"/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endCxn id="8" idx="3"/>
          </p:cNvCxnSpPr>
          <p:nvPr/>
        </p:nvCxnSpPr>
        <p:spPr>
          <a:xfrm rot="10800000">
            <a:off x="5983199" y="4450061"/>
            <a:ext cx="1756545" cy="21991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2844F51-9D07-424C-B28F-4211A0561119}"/>
              </a:ext>
            </a:extLst>
          </p:cNvPr>
          <p:cNvSpPr/>
          <p:nvPr/>
        </p:nvSpPr>
        <p:spPr>
          <a:xfrm>
            <a:off x="7424057" y="2547257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8994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jmp</a:t>
            </a:r>
            <a:r>
              <a:rPr lang="en-US" dirty="0"/>
              <a:t> *</a:t>
            </a:r>
            <a:r>
              <a:rPr lang="en-US" dirty="0" err="1"/>
              <a:t>rsp</a:t>
            </a:r>
            <a:r>
              <a:rPr lang="en-US" dirty="0"/>
              <a:t>: bypass </a:t>
            </a:r>
            <a:r>
              <a:rPr lang="en-US" dirty="0" err="1"/>
              <a:t>aslr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30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676B4F-7244-0940-A77E-379D57D6C2E7}"/>
              </a:ext>
            </a:extLst>
          </p:cNvPr>
          <p:cNvSpPr/>
          <p:nvPr/>
        </p:nvSpPr>
        <p:spPr>
          <a:xfrm>
            <a:off x="1533405" y="2239282"/>
            <a:ext cx="41489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foo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000" dirty="0">
                <a:latin typeface="Courier" pitchFamily="2" charset="0"/>
              </a:rPr>
              <a:t> x = 0;</a:t>
            </a: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  int</a:t>
            </a:r>
            <a:r>
              <a:rPr lang="en-US" sz="2000" dirty="0">
                <a:latin typeface="Courier" pitchFamily="2" charset="0"/>
              </a:rPr>
              <a:t> y = 1;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”%d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”, </a:t>
            </a:r>
            <a:r>
              <a:rPr lang="en-US" sz="2000" dirty="0">
                <a:latin typeface="Courier" pitchFamily="2" charset="0"/>
              </a:rPr>
              <a:t>x + y);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bar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foo();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”bye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</a:t>
            </a:r>
            <a:r>
              <a:rPr lang="en-US" sz="2000" dirty="0">
                <a:latin typeface="Courier" pitchFamily="2" charset="0"/>
              </a:rPr>
              <a:t>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effectLst/>
              <a:latin typeface="Courier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/>
        </p:nvGraphicFramePr>
        <p:xfrm>
          <a:off x="7408813" y="1438122"/>
          <a:ext cx="1928323" cy="44728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22250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8660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20188" y="488004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534584" y="152207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534585" y="4885763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03228" y="1675967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08312" y="571935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3DD1E-2A80-2746-A9C1-90943685C9DF}"/>
              </a:ext>
            </a:extLst>
          </p:cNvPr>
          <p:cNvSpPr/>
          <p:nvPr/>
        </p:nvSpPr>
        <p:spPr>
          <a:xfrm>
            <a:off x="3943547" y="2477744"/>
            <a:ext cx="1862444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jmp</a:t>
            </a:r>
            <a:r>
              <a:rPr lang="en-US" sz="2400" dirty="0">
                <a:solidFill>
                  <a:schemeClr val="accent6"/>
                </a:solidFill>
                <a:latin typeface="Courier" pitchFamily="2" charset="0"/>
              </a:rPr>
              <a:t> *</a:t>
            </a:r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rsp</a:t>
            </a:r>
            <a:endParaRPr lang="en-US" sz="2400" dirty="0">
              <a:solidFill>
                <a:schemeClr val="accent6"/>
              </a:solidFill>
              <a:latin typeface="Courier" pitchFamily="2" charset="0"/>
            </a:endParaRP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cxnSpLocks/>
            <a:endCxn id="5" idx="3"/>
          </p:cNvCxnSpPr>
          <p:nvPr/>
        </p:nvCxnSpPr>
        <p:spPr>
          <a:xfrm rot="10800000">
            <a:off x="5805991" y="2708578"/>
            <a:ext cx="2238556" cy="1974653"/>
          </a:xfrm>
          <a:prstGeom prst="curvedConnector3">
            <a:avLst>
              <a:gd name="adj1" fmla="val 50000"/>
            </a:avLst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2844F51-9D07-424C-B28F-4211A0561119}"/>
              </a:ext>
            </a:extLst>
          </p:cNvPr>
          <p:cNvSpPr/>
          <p:nvPr/>
        </p:nvSpPr>
        <p:spPr>
          <a:xfrm>
            <a:off x="7424057" y="2547257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7784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jmp</a:t>
            </a:r>
            <a:r>
              <a:rPr lang="en-US" dirty="0"/>
              <a:t> *</a:t>
            </a:r>
            <a:r>
              <a:rPr lang="en-US" dirty="0" err="1"/>
              <a:t>rsp</a:t>
            </a:r>
            <a:r>
              <a:rPr lang="en-US" dirty="0"/>
              <a:t>: bypass </a:t>
            </a:r>
            <a:r>
              <a:rPr lang="en-US" dirty="0" err="1"/>
              <a:t>aslr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31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676B4F-7244-0940-A77E-379D57D6C2E7}"/>
              </a:ext>
            </a:extLst>
          </p:cNvPr>
          <p:cNvSpPr/>
          <p:nvPr/>
        </p:nvSpPr>
        <p:spPr>
          <a:xfrm>
            <a:off x="1533405" y="2239282"/>
            <a:ext cx="41489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foo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</a:t>
            </a:r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000" dirty="0">
                <a:latin typeface="Courier" pitchFamily="2" charset="0"/>
              </a:rPr>
              <a:t> x = 0;</a:t>
            </a: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  int</a:t>
            </a:r>
            <a:r>
              <a:rPr lang="en-US" sz="2000" dirty="0">
                <a:latin typeface="Courier" pitchFamily="2" charset="0"/>
              </a:rPr>
              <a:t> y = 1;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”%d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”, </a:t>
            </a:r>
            <a:r>
              <a:rPr lang="en-US" sz="2000" dirty="0">
                <a:latin typeface="Courier" pitchFamily="2" charset="0"/>
              </a:rPr>
              <a:t>x + y);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 pitchFamily="2" charset="0"/>
              </a:rPr>
              <a:t>bar</a:t>
            </a:r>
            <a:r>
              <a:rPr lang="en-US" sz="2000" dirty="0">
                <a:latin typeface="Courier" pitchFamily="2" charset="0"/>
              </a:rPr>
              <a:t>(){</a:t>
            </a:r>
          </a:p>
          <a:p>
            <a:r>
              <a:rPr lang="en-US" sz="2000" dirty="0">
                <a:latin typeface="Courier" pitchFamily="2" charset="0"/>
              </a:rPr>
              <a:t>  foo();</a:t>
            </a:r>
          </a:p>
          <a:p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dirty="0" err="1">
                <a:latin typeface="Courier" pitchFamily="2" charset="0"/>
              </a:rPr>
              <a:t>printf</a:t>
            </a:r>
            <a:r>
              <a:rPr lang="en-US" sz="2000" dirty="0">
                <a:latin typeface="Courier" pitchFamily="2" charset="0"/>
              </a:rPr>
              <a:t>(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”bye</a:t>
            </a:r>
            <a:r>
              <a:rPr lang="en-US" sz="2000" b="1" dirty="0">
                <a:solidFill>
                  <a:srgbClr val="BB6622"/>
                </a:solidFill>
                <a:latin typeface="Courier" pitchFamily="2" charset="0"/>
              </a:rPr>
              <a:t>\n</a:t>
            </a:r>
            <a:r>
              <a:rPr lang="en-US" sz="2000" dirty="0">
                <a:solidFill>
                  <a:srgbClr val="BA2121"/>
                </a:solidFill>
                <a:latin typeface="Courier" pitchFamily="2" charset="0"/>
              </a:rPr>
              <a:t>”</a:t>
            </a:r>
            <a:r>
              <a:rPr lang="en-US" sz="2000" dirty="0">
                <a:latin typeface="Courier" pitchFamily="2" charset="0"/>
              </a:rPr>
              <a:t>);</a:t>
            </a:r>
          </a:p>
          <a:p>
            <a:r>
              <a:rPr lang="en-US" sz="2000" dirty="0">
                <a:latin typeface="Courier" pitchFamily="2" charset="0"/>
              </a:rPr>
              <a:t>}</a:t>
            </a:r>
          </a:p>
          <a:p>
            <a:endParaRPr lang="en-US" sz="2000" dirty="0">
              <a:effectLst/>
              <a:latin typeface="Courier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/>
        </p:nvGraphicFramePr>
        <p:xfrm>
          <a:off x="7408813" y="1438122"/>
          <a:ext cx="1928323" cy="44728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22250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8660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20188" y="488004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534584" y="1522079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534585" y="4885763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03228" y="1675967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08312" y="571935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3DD1E-2A80-2746-A9C1-90943685C9DF}"/>
              </a:ext>
            </a:extLst>
          </p:cNvPr>
          <p:cNvSpPr/>
          <p:nvPr/>
        </p:nvSpPr>
        <p:spPr>
          <a:xfrm>
            <a:off x="3943547" y="2477744"/>
            <a:ext cx="1862444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jmp</a:t>
            </a:r>
            <a:r>
              <a:rPr lang="en-US" sz="2400" dirty="0">
                <a:solidFill>
                  <a:schemeClr val="accent6"/>
                </a:solidFill>
                <a:latin typeface="Courier" pitchFamily="2" charset="0"/>
              </a:rPr>
              <a:t> *</a:t>
            </a:r>
            <a:r>
              <a:rPr lang="en-US" sz="2400" dirty="0" err="1">
                <a:solidFill>
                  <a:schemeClr val="accent6"/>
                </a:solidFill>
                <a:latin typeface="Courier" pitchFamily="2" charset="0"/>
              </a:rPr>
              <a:t>rsp</a:t>
            </a:r>
            <a:endParaRPr lang="en-US" sz="2400" dirty="0">
              <a:solidFill>
                <a:schemeClr val="accent6"/>
              </a:solidFill>
              <a:latin typeface="Courier" pitchFamily="2" charset="0"/>
            </a:endParaRP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cxnSpLocks/>
            <a:endCxn id="5" idx="3"/>
          </p:cNvCxnSpPr>
          <p:nvPr/>
        </p:nvCxnSpPr>
        <p:spPr>
          <a:xfrm rot="10800000">
            <a:off x="5805991" y="2708578"/>
            <a:ext cx="2238556" cy="1974653"/>
          </a:xfrm>
          <a:prstGeom prst="curvedConnector3">
            <a:avLst>
              <a:gd name="adj1" fmla="val 50000"/>
            </a:avLst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2844F51-9D07-424C-B28F-4211A0561119}"/>
              </a:ext>
            </a:extLst>
          </p:cNvPr>
          <p:cNvSpPr/>
          <p:nvPr/>
        </p:nvSpPr>
        <p:spPr>
          <a:xfrm>
            <a:off x="7424057" y="2547257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BEDB2FED-C4C9-A749-9D68-84166664D741}"/>
              </a:ext>
            </a:extLst>
          </p:cNvPr>
          <p:cNvCxnSpPr>
            <a:cxnSpLocks/>
            <a:endCxn id="12" idx="1"/>
          </p:cNvCxnSpPr>
          <p:nvPr/>
        </p:nvCxnSpPr>
        <p:spPr>
          <a:xfrm rot="16200000" flipH="1">
            <a:off x="4549094" y="3293618"/>
            <a:ext cx="2125304" cy="1416883"/>
          </a:xfrm>
          <a:prstGeom prst="curvedConnector2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D0579BE-562B-3D42-B90F-CB0A3331EA9B}"/>
              </a:ext>
            </a:extLst>
          </p:cNvPr>
          <p:cNvSpPr txBox="1"/>
          <p:nvPr/>
        </p:nvSpPr>
        <p:spPr>
          <a:xfrm>
            <a:off x="7420689" y="5056342"/>
            <a:ext cx="1883229" cy="67592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ourier" pitchFamily="2" charset="0"/>
              </a:rPr>
              <a:t>shellcode</a:t>
            </a:r>
          </a:p>
        </p:txBody>
      </p:sp>
    </p:spTree>
    <p:extLst>
      <p:ext uri="{BB962C8B-B14F-4D97-AF65-F5344CB8AC3E}">
        <p14:creationId xmlns:p14="http://schemas.microsoft.com/office/powerpoint/2010/main" val="3759399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43B86-8411-204E-BE5D-602D643FE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CE44E-470A-F94A-8CBC-4083E34C3D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00074-84C9-F342-A6B5-7A43873B67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1097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33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868D332-9750-5646-AA2F-787B59E88A00}"/>
              </a:ext>
            </a:extLst>
          </p:cNvPr>
          <p:cNvGrpSpPr/>
          <p:nvPr/>
        </p:nvGrpSpPr>
        <p:grpSpPr>
          <a:xfrm>
            <a:off x="7427741" y="1298859"/>
            <a:ext cx="3180095" cy="4609771"/>
            <a:chOff x="1289158" y="1708324"/>
            <a:chExt cx="3614057" cy="523883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65B443-7475-7742-A9E8-8F012BD26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690" r="37395" b="10057"/>
            <a:stretch/>
          </p:blipFill>
          <p:spPr>
            <a:xfrm>
              <a:off x="1289158" y="1708324"/>
              <a:ext cx="3614057" cy="52388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EB208D-6DF0-464F-AFCF-176D05AC4EB6}"/>
                </a:ext>
              </a:extLst>
            </p:cNvPr>
            <p:cNvSpPr txBox="1"/>
            <p:nvPr/>
          </p:nvSpPr>
          <p:spPr>
            <a:xfrm>
              <a:off x="1526686" y="1992433"/>
              <a:ext cx="31390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ln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HOLD THE STACK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5DEF5AD-FF8F-9B40-807E-5B642748FC50}"/>
              </a:ext>
            </a:extLst>
          </p:cNvPr>
          <p:cNvSpPr/>
          <p:nvPr/>
        </p:nvSpPr>
        <p:spPr>
          <a:xfrm>
            <a:off x="5925312" y="291876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stack canary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286CF-81A4-DF47-AA53-43494A96AD0C}"/>
              </a:ext>
            </a:extLst>
          </p:cNvPr>
          <p:cNvSpPr/>
          <p:nvPr/>
        </p:nvSpPr>
        <p:spPr>
          <a:xfrm>
            <a:off x="5924096" y="3393034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ASLR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763CD0-9F94-7B4D-A7D7-52932D1D9706}"/>
              </a:ext>
            </a:extLst>
          </p:cNvPr>
          <p:cNvSpPr/>
          <p:nvPr/>
        </p:nvSpPr>
        <p:spPr>
          <a:xfrm>
            <a:off x="5924096" y="3898590"/>
            <a:ext cx="1426464" cy="2194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niglet" pitchFamily="82" charset="0"/>
              </a:rPr>
              <a:t>W^X</a:t>
            </a:r>
          </a:p>
        </p:txBody>
      </p:sp>
    </p:spTree>
    <p:extLst>
      <p:ext uri="{BB962C8B-B14F-4D97-AF65-F5344CB8AC3E}">
        <p14:creationId xmlns:p14="http://schemas.microsoft.com/office/powerpoint/2010/main" val="19119778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59063-401E-C149-96C7-709FC886E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W^X: write </a:t>
            </a:r>
            <a:r>
              <a:rPr lang="en-US" dirty="0" err="1"/>
              <a:t>xor</a:t>
            </a:r>
            <a:r>
              <a:rPr lang="en-US" dirty="0"/>
              <a:t> execute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322F6-F6CD-C340-9B4D-BE5304DF08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dirty="0"/>
              <a:t>A memory page is either writable or executable, not both.</a:t>
            </a:r>
          </a:p>
          <a:p>
            <a:pPr marL="50799" indent="0">
              <a:buNone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Windows: DEP (Data Execution Prevention)</a:t>
            </a:r>
          </a:p>
          <a:p>
            <a:pPr marL="50799" indent="0">
              <a:buNone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NX bit: no-execute bit in CPU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A7421-F539-7545-BF38-BD01002F5B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186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D828-96A3-E249-AA77-04E450F34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Bypass W^X?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CFFF3-A79F-544D-93CB-A10005A7D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286155"/>
          </a:xfrm>
        </p:spPr>
        <p:txBody>
          <a:bodyPr anchor="ctr"/>
          <a:lstStyle/>
          <a:p>
            <a:pPr marL="50799" indent="0" algn="ctr">
              <a:buNone/>
            </a:pPr>
            <a:r>
              <a:rPr lang="en-US" sz="2800" dirty="0"/>
              <a:t>It’s challenging, but still doable!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3DC8D-E6C5-EE4F-9E0F-A127FD3FCC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86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D828-96A3-E249-AA77-04E450F34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Bypass W^X?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CFFF3-A79F-544D-93CB-A10005A7D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286155"/>
          </a:xfrm>
        </p:spPr>
        <p:txBody>
          <a:bodyPr anchor="ctr"/>
          <a:lstStyle/>
          <a:p>
            <a:pPr marL="50799" indent="0" algn="ctr">
              <a:buNone/>
            </a:pPr>
            <a:r>
              <a:rPr lang="en-US" sz="2800" dirty="0"/>
              <a:t>It’s challenging, but still doable!</a:t>
            </a:r>
          </a:p>
          <a:p>
            <a:pPr marL="50799" indent="0" algn="ctr">
              <a:buNone/>
            </a:pPr>
            <a:r>
              <a:rPr lang="en-US" sz="2800" dirty="0"/>
              <a:t>To Be Cont’d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3DC8D-E6C5-EE4F-9E0F-A127FD3FCC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254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3FFAD-DCA9-C24E-BC58-00DB7016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avoid stack overflow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85FC9-AE72-D949-90F9-9816709BDD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more secure functions</a:t>
            </a:r>
          </a:p>
          <a:p>
            <a:pPr lvl="1"/>
            <a:r>
              <a:rPr lang="en-US" dirty="0" err="1">
                <a:latin typeface="Courier" pitchFamily="2" charset="0"/>
              </a:rPr>
              <a:t>strcpy</a:t>
            </a:r>
            <a:r>
              <a:rPr lang="en-US" dirty="0">
                <a:latin typeface="Courier" pitchFamily="2" charset="0"/>
              </a:rPr>
              <a:t> -&gt; </a:t>
            </a:r>
            <a:r>
              <a:rPr lang="en-US" dirty="0" err="1">
                <a:latin typeface="Courier" pitchFamily="2" charset="0"/>
              </a:rPr>
              <a:t>str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n</a:t>
            </a:r>
            <a:r>
              <a:rPr lang="en-US" dirty="0" err="1">
                <a:latin typeface="Courier" pitchFamily="2" charset="0"/>
              </a:rPr>
              <a:t>cpy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>
                <a:latin typeface="Courier" pitchFamily="2" charset="0"/>
              </a:rPr>
              <a:t>strcat</a:t>
            </a:r>
            <a:r>
              <a:rPr lang="en-US" dirty="0">
                <a:latin typeface="Courier" pitchFamily="2" charset="0"/>
              </a:rPr>
              <a:t> -&gt; </a:t>
            </a:r>
            <a:r>
              <a:rPr lang="en-US" dirty="0" err="1">
                <a:latin typeface="Courier" pitchFamily="2" charset="0"/>
              </a:rPr>
              <a:t>str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n</a:t>
            </a:r>
            <a:r>
              <a:rPr lang="en-US" dirty="0" err="1">
                <a:latin typeface="Courier" pitchFamily="2" charset="0"/>
              </a:rPr>
              <a:t>cat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>
                <a:latin typeface="Courier" pitchFamily="2" charset="0"/>
              </a:rPr>
              <a:t>gets -&gt; 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f</a:t>
            </a:r>
            <a:r>
              <a:rPr lang="en-US" dirty="0" err="1">
                <a:latin typeface="Courier" pitchFamily="2" charset="0"/>
              </a:rPr>
              <a:t>gets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>
                <a:latin typeface="Courier" pitchFamily="2" charset="0"/>
              </a:rPr>
              <a:t>sprintf</a:t>
            </a:r>
            <a:r>
              <a:rPr lang="en-US" dirty="0">
                <a:latin typeface="Courier" pitchFamily="2" charset="0"/>
              </a:rPr>
              <a:t> -&gt; </a:t>
            </a:r>
            <a:r>
              <a:rPr lang="en-US" dirty="0" err="1">
                <a:latin typeface="Courier" pitchFamily="2" charset="0"/>
              </a:rPr>
              <a:t>s</a:t>
            </a:r>
            <a:r>
              <a:rPr lang="en-US" dirty="0" err="1">
                <a:solidFill>
                  <a:schemeClr val="accent6"/>
                </a:solidFill>
                <a:latin typeface="Courier" pitchFamily="2" charset="0"/>
              </a:rPr>
              <a:t>n</a:t>
            </a:r>
            <a:r>
              <a:rPr lang="en-US" dirty="0" err="1">
                <a:latin typeface="Courier" pitchFamily="2" charset="0"/>
              </a:rPr>
              <a:t>printf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>
                <a:latin typeface="Courier" pitchFamily="2" charset="0"/>
              </a:rPr>
              <a:t>memcpy</a:t>
            </a:r>
            <a:r>
              <a:rPr lang="en-US" dirty="0"/>
              <a:t>: pay attention to the size argument</a:t>
            </a:r>
          </a:p>
          <a:p>
            <a:r>
              <a:rPr lang="en-US" dirty="0"/>
              <a:t>Check source argument size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820A7F-5FF1-CA4E-8B63-41233DC106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214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38AB4-A320-024B-9499-91D694B61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binary security 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4A79F2-0F79-0245-9D72-1A46428C87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DA372D-6FFC-5142-8918-FDE5AAF94BF7}"/>
              </a:ext>
            </a:extLst>
          </p:cNvPr>
          <p:cNvSpPr/>
          <p:nvPr/>
        </p:nvSpPr>
        <p:spPr>
          <a:xfrm>
            <a:off x="3088761" y="2556540"/>
            <a:ext cx="490229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urier" pitchFamily="2" charset="0"/>
              </a:rPr>
              <a:t>$ </a:t>
            </a:r>
            <a:r>
              <a:rPr lang="en-US" sz="2000" dirty="0" err="1">
                <a:latin typeface="Courier" pitchFamily="2" charset="0"/>
              </a:rPr>
              <a:t>checksec</a:t>
            </a:r>
            <a:r>
              <a:rPr lang="en-US" sz="2000" dirty="0">
                <a:latin typeface="Courier" pitchFamily="2" charset="0"/>
              </a:rPr>
              <a:t> /bin/ls</a:t>
            </a:r>
          </a:p>
          <a:p>
            <a:r>
              <a:rPr lang="en-US" sz="2000" dirty="0">
                <a:latin typeface="Courier" pitchFamily="2" charset="0"/>
              </a:rPr>
              <a:t>[*] '/bin/</a:t>
            </a:r>
            <a:r>
              <a:rPr lang="en-US" sz="2000" dirty="0" err="1">
                <a:latin typeface="Courier" pitchFamily="2" charset="0"/>
              </a:rPr>
              <a:t>ls'</a:t>
            </a:r>
            <a:endParaRPr lang="en-US" sz="2000" dirty="0">
              <a:latin typeface="Courier" pitchFamily="2" charset="0"/>
            </a:endParaRPr>
          </a:p>
          <a:p>
            <a:r>
              <a:rPr lang="en-US" sz="2000" dirty="0">
                <a:latin typeface="Courier" pitchFamily="2" charset="0"/>
              </a:rPr>
              <a:t>    Arch:     amd64-64-little</a:t>
            </a:r>
          </a:p>
          <a:p>
            <a:r>
              <a:rPr lang="en-US" sz="2000" dirty="0">
                <a:latin typeface="Courier" pitchFamily="2" charset="0"/>
              </a:rPr>
              <a:t>    RELRO:    Full RELRO</a:t>
            </a:r>
          </a:p>
          <a:p>
            <a:r>
              <a:rPr lang="en-US" sz="2000" dirty="0">
                <a:latin typeface="Courier" pitchFamily="2" charset="0"/>
              </a:rPr>
              <a:t>    Stack:    Canary found</a:t>
            </a:r>
          </a:p>
          <a:p>
            <a:r>
              <a:rPr lang="en-US" sz="2000" dirty="0">
                <a:latin typeface="Courier" pitchFamily="2" charset="0"/>
              </a:rPr>
              <a:t>    NX:       NX enabled</a:t>
            </a:r>
          </a:p>
          <a:p>
            <a:r>
              <a:rPr lang="en-US" sz="2000" dirty="0">
                <a:latin typeface="Courier" pitchFamily="2" charset="0"/>
              </a:rPr>
              <a:t>    PIE:      PIE enabled</a:t>
            </a:r>
          </a:p>
          <a:p>
            <a:r>
              <a:rPr lang="en-US" sz="2000" dirty="0">
                <a:latin typeface="Courier" pitchFamily="2" charset="0"/>
              </a:rPr>
              <a:t>    FORTIFY:  Enabled</a:t>
            </a:r>
          </a:p>
        </p:txBody>
      </p:sp>
    </p:spTree>
    <p:extLst>
      <p:ext uri="{BB962C8B-B14F-4D97-AF65-F5344CB8AC3E}">
        <p14:creationId xmlns:p14="http://schemas.microsoft.com/office/powerpoint/2010/main" val="1690181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4A641F-CA6B-5E4C-9FA8-19A89DC8B9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B33ECD1-81F8-7A4E-B0E6-A5E1B03073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1526547"/>
              </p:ext>
            </p:extLst>
          </p:nvPr>
        </p:nvGraphicFramePr>
        <p:xfrm>
          <a:off x="7740926" y="1659945"/>
          <a:ext cx="2333270" cy="3977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11252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char path[50]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28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int 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553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E84C0DB-05B7-654B-9419-048C48ECC8C6}"/>
              </a:ext>
            </a:extLst>
          </p:cNvPr>
          <p:cNvSpPr txBox="1"/>
          <p:nvPr/>
        </p:nvSpPr>
        <p:spPr>
          <a:xfrm>
            <a:off x="6650191" y="408003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A0B615-B465-FF49-A336-EE4ABFB81041}"/>
              </a:ext>
            </a:extLst>
          </p:cNvPr>
          <p:cNvSpPr txBox="1"/>
          <p:nvPr/>
        </p:nvSpPr>
        <p:spPr>
          <a:xfrm>
            <a:off x="6636335" y="186330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4C5EF2-B00D-C849-8D75-89C8A54D296E}"/>
              </a:ext>
            </a:extLst>
          </p:cNvPr>
          <p:cNvSpPr/>
          <p:nvPr/>
        </p:nvSpPr>
        <p:spPr>
          <a:xfrm>
            <a:off x="7752024" y="2402567"/>
            <a:ext cx="2322172" cy="2848455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36DAEA-1326-E441-AB02-EE4A9B0531A5}"/>
              </a:ext>
            </a:extLst>
          </p:cNvPr>
          <p:cNvSpPr txBox="1"/>
          <p:nvPr/>
        </p:nvSpPr>
        <p:spPr>
          <a:xfrm>
            <a:off x="7527732" y="4735819"/>
            <a:ext cx="2758938" cy="4001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Courier" pitchFamily="2" charset="0"/>
              </a:rPr>
              <a:t>record()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2CBAE9-C25F-154F-A165-915D0CECC856}"/>
              </a:ext>
            </a:extLst>
          </p:cNvPr>
          <p:cNvSpPr/>
          <p:nvPr/>
        </p:nvSpPr>
        <p:spPr>
          <a:xfrm>
            <a:off x="1329641" y="1283471"/>
            <a:ext cx="487628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record</a:t>
            </a:r>
            <a:r>
              <a:rPr lang="en-US" sz="2400" dirty="0">
                <a:latin typeface="Courier" pitchFamily="2" charset="0"/>
              </a:rPr>
              <a:t>(){</a:t>
            </a:r>
            <a:endParaRPr lang="en-US" sz="2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2400" dirty="0">
                <a:latin typeface="Courier" pitchFamily="2" charset="0"/>
              </a:rPr>
              <a:t>  …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check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2400" dirty="0">
                <a:latin typeface="Courier" pitchFamily="2" charset="0"/>
              </a:rPr>
              <a:t>id){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path[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2400" dirty="0">
                <a:latin typeface="Courier" pitchFamily="2" charset="0"/>
              </a:rPr>
              <a:t>]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2400" dirty="0">
                <a:latin typeface="Courier" pitchFamily="2" charset="0"/>
              </a:rPr>
              <a:t> {};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 err="1">
                <a:latin typeface="Courier" pitchFamily="2" charset="0"/>
              </a:rPr>
              <a:t>sprintf</a:t>
            </a:r>
            <a:r>
              <a:rPr lang="en-US" sz="2400" dirty="0">
                <a:latin typeface="Courier" pitchFamily="2" charset="0"/>
              </a:rPr>
              <a:t>(path, </a:t>
            </a:r>
            <a:r>
              <a:rPr lang="en-US" sz="2400" dirty="0">
                <a:solidFill>
                  <a:srgbClr val="BA2121"/>
                </a:solidFill>
                <a:latin typeface="Courier" pitchFamily="2" charset="0"/>
              </a:rPr>
              <a:t>"records/%s"</a:t>
            </a:r>
            <a:r>
              <a:rPr lang="en-US" sz="2400" dirty="0">
                <a:latin typeface="Courier" pitchFamily="2" charset="0"/>
              </a:rPr>
              <a:t>, id);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2400" dirty="0">
                <a:latin typeface="Courier" pitchFamily="2" charset="0"/>
              </a:rPr>
              <a:t>(access(path, F_OK)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!=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-1</a:t>
            </a:r>
            <a:r>
              <a:rPr lang="en-US" sz="2400" dirty="0">
                <a:latin typeface="Courier" pitchFamily="2" charset="0"/>
              </a:rPr>
              <a:t>);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04D7DAF6-C9DF-0E4C-940E-C553BA1242CF}"/>
              </a:ext>
            </a:extLst>
          </p:cNvPr>
          <p:cNvCxnSpPr>
            <a:cxnSpLocks/>
            <a:stCxn id="11" idx="1"/>
          </p:cNvCxnSpPr>
          <p:nvPr/>
        </p:nvCxnSpPr>
        <p:spPr>
          <a:xfrm rot="10800000">
            <a:off x="4017364" y="1892092"/>
            <a:ext cx="3510368" cy="304378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952B8B-CB00-8A4B-84F4-38A824AF01A8}"/>
              </a:ext>
            </a:extLst>
          </p:cNvPr>
          <p:cNvSpPr txBox="1"/>
          <p:nvPr/>
        </p:nvSpPr>
        <p:spPr>
          <a:xfrm>
            <a:off x="6096000" y="4440258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</p:spTree>
    <p:extLst>
      <p:ext uri="{BB962C8B-B14F-4D97-AF65-F5344CB8AC3E}">
        <p14:creationId xmlns:p14="http://schemas.microsoft.com/office/powerpoint/2010/main" val="2219650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4DA72-8C04-C748-A93F-DA85A92CB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on/off Security Setup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202DC-3F25-1F48-82BD-7E0045061D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4ADFD-863C-5C47-8CD7-5FA20D9398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8DBFBBE-9976-1C46-BCE6-2DE34687AF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633164"/>
              </p:ext>
            </p:extLst>
          </p:nvPr>
        </p:nvGraphicFramePr>
        <p:xfrm>
          <a:off x="1924266" y="2460943"/>
          <a:ext cx="8128000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1867">
                  <a:extLst>
                    <a:ext uri="{9D8B030D-6E8A-4147-A177-3AD203B41FA5}">
                      <a16:colId xmlns:a16="http://schemas.microsoft.com/office/drawing/2014/main" val="2064368552"/>
                    </a:ext>
                  </a:extLst>
                </a:gridCol>
                <a:gridCol w="5646133">
                  <a:extLst>
                    <a:ext uri="{9D8B030D-6E8A-4147-A177-3AD203B41FA5}">
                      <a16:colId xmlns:a16="http://schemas.microsoft.com/office/drawing/2014/main" val="3636973788"/>
                    </a:ext>
                  </a:extLst>
                </a:gridCol>
              </a:tblGrid>
              <a:tr h="8731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niglet" pitchFamily="82" charset="0"/>
                        </a:rPr>
                        <a:t>Security Mechanism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niglet" pitchFamily="82" charset="0"/>
                        </a:rPr>
                        <a:t>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3733937"/>
                  </a:ext>
                </a:extLst>
              </a:tr>
              <a:tr h="36616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Stack Canary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Courier" pitchFamily="2" charset="0"/>
                        </a:rPr>
                        <a:t>gcc</a:t>
                      </a:r>
                      <a:r>
                        <a:rPr lang="en-US" sz="1800" dirty="0">
                          <a:latin typeface="Courier" pitchFamily="2" charset="0"/>
                        </a:rPr>
                        <a:t> -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fno</a:t>
                      </a:r>
                      <a:r>
                        <a:rPr lang="en-US" sz="1800" dirty="0">
                          <a:latin typeface="Courier" pitchFamily="2" charset="0"/>
                        </a:rPr>
                        <a:t>-stack-protector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754385"/>
                  </a:ext>
                </a:extLst>
              </a:tr>
              <a:tr h="36616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W^X on Stack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Courier" pitchFamily="2" charset="0"/>
                        </a:rPr>
                        <a:t>gcc</a:t>
                      </a:r>
                      <a:r>
                        <a:rPr lang="en-US" sz="1800" dirty="0">
                          <a:latin typeface="Courier" pitchFamily="2" charset="0"/>
                        </a:rPr>
                        <a:t> -z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execstack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586037"/>
                  </a:ext>
                </a:extLst>
              </a:tr>
              <a:tr h="844989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ASLR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echo 0 | </a:t>
                      </a:r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sudo</a:t>
                      </a: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 tee /proc/sys/kernel/</a:t>
                      </a:r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" pitchFamily="2" charset="0"/>
                          <a:ea typeface="+mn-ea"/>
                          <a:cs typeface="+mn-cs"/>
                          <a:sym typeface="Arial"/>
                        </a:rPr>
                        <a:t>randomize_va_space</a:t>
                      </a:r>
                      <a:endParaRPr lang="en-US" sz="1800" b="0" i="0" u="none" strike="noStrike" cap="none" dirty="0">
                        <a:solidFill>
                          <a:schemeClr val="dk1"/>
                        </a:solidFill>
                        <a:effectLst/>
                        <a:latin typeface="Courier" pitchFamily="2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Sniglet" pitchFamily="82" charset="0"/>
                          <a:ea typeface="+mn-ea"/>
                          <a:cs typeface="+mn-cs"/>
                          <a:sym typeface="Arial"/>
                        </a:rPr>
                        <a:t>(origin value: 2)</a:t>
                      </a:r>
                      <a:endParaRPr lang="en-US" sz="1800" dirty="0">
                        <a:latin typeface="Sniglet" pitchFamily="8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895968"/>
                  </a:ext>
                </a:extLst>
              </a:tr>
              <a:tr h="36616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niglet" pitchFamily="82" charset="0"/>
                        </a:rPr>
                        <a:t>No PIE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latin typeface="Courier" pitchFamily="2" charset="0"/>
                        </a:rPr>
                        <a:t>gcc</a:t>
                      </a:r>
                      <a:r>
                        <a:rPr lang="en-US" sz="1800" dirty="0">
                          <a:latin typeface="Courier" pitchFamily="2" charset="0"/>
                        </a:rPr>
                        <a:t> -no-pie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755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79742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0B932-4328-D54D-BB14-70E951456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Stack Overflow</a:t>
            </a:r>
            <a:br>
              <a:rPr lang="en-US" dirty="0"/>
            </a:br>
            <a:r>
              <a:rPr lang="en-US" sz="7200" dirty="0"/>
              <a:t>+ ROP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20F21D-7E06-BF44-9C9E-C16B258756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849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DAA7BC-02EC-104A-9C2D-908798EB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3473" y="1505313"/>
            <a:ext cx="5488185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/>
              <a:t>Steps of exploitation:</a:t>
            </a:r>
          </a:p>
          <a:p>
            <a:pPr marL="507999" indent="-457200">
              <a:buAutoNum type="arabicPeriod"/>
            </a:pPr>
            <a:r>
              <a:rPr lang="en-US" dirty="0"/>
              <a:t>Overflow a buffer</a:t>
            </a:r>
          </a:p>
          <a:p>
            <a:pPr marL="507999" indent="-457200">
              <a:buAutoNum type="arabicPeriod"/>
            </a:pPr>
            <a:r>
              <a:rPr lang="en-US" dirty="0"/>
              <a:t>Overwrite a saved return address</a:t>
            </a:r>
          </a:p>
          <a:p>
            <a:pPr marL="507999" indent="-457200">
              <a:buAutoNum type="arabicPeriod"/>
            </a:pPr>
            <a:r>
              <a:rPr lang="en-US" dirty="0"/>
              <a:t>Register rip points to shellcode</a:t>
            </a:r>
          </a:p>
          <a:p>
            <a:pPr marL="507999" indent="-457200">
              <a:buAutoNum type="arabicPeriod"/>
            </a:pPr>
            <a:r>
              <a:rPr lang="en-US" dirty="0"/>
              <a:t>Execute the shellcode saved in buffer</a:t>
            </a:r>
          </a:p>
          <a:p>
            <a:pPr marL="507999" indent="-457200">
              <a:buAutoNum type="arabicPeriod"/>
            </a:pPr>
            <a:endParaRPr lang="en-US" dirty="0"/>
          </a:p>
          <a:p>
            <a:pPr marL="50799" indent="0">
              <a:buNone/>
            </a:pPr>
            <a:r>
              <a:rPr lang="en-US" dirty="0"/>
              <a:t>Can we stop the exploitation in any of the above steps?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EBEACA-0D08-AB40-9A2A-55C043CB9D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DEF5AD-FF8F-9B40-807E-5B642748FC50}"/>
              </a:ext>
            </a:extLst>
          </p:cNvPr>
          <p:cNvSpPr/>
          <p:nvPr/>
        </p:nvSpPr>
        <p:spPr>
          <a:xfrm>
            <a:off x="6898712" y="2635320"/>
            <a:ext cx="3057751" cy="38878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niglet" pitchFamily="82" charset="0"/>
              </a:rPr>
              <a:t>stack canary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286CF-81A4-DF47-AA53-43494A96AD0C}"/>
              </a:ext>
            </a:extLst>
          </p:cNvPr>
          <p:cNvSpPr/>
          <p:nvPr/>
        </p:nvSpPr>
        <p:spPr>
          <a:xfrm>
            <a:off x="6897496" y="3109590"/>
            <a:ext cx="3057751" cy="38878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niglet" pitchFamily="82" charset="0"/>
              </a:rPr>
              <a:t>ASLR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763CD0-9F94-7B4D-A7D7-52932D1D9706}"/>
              </a:ext>
            </a:extLst>
          </p:cNvPr>
          <p:cNvSpPr/>
          <p:nvPr/>
        </p:nvSpPr>
        <p:spPr>
          <a:xfrm>
            <a:off x="6897496" y="3615146"/>
            <a:ext cx="3057751" cy="38878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niglet" pitchFamily="82" charset="0"/>
              </a:rPr>
              <a:t>W^X</a:t>
            </a:r>
          </a:p>
        </p:txBody>
      </p:sp>
    </p:spTree>
    <p:extLst>
      <p:ext uri="{BB962C8B-B14F-4D97-AF65-F5344CB8AC3E}">
        <p14:creationId xmlns:p14="http://schemas.microsoft.com/office/powerpoint/2010/main" val="35864891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058B5-AFAC-7F46-B239-0D956893D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7B232-1C15-694C-ACAF-FF06133BF5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No shellcode can be executed</a:t>
            </a:r>
          </a:p>
          <a:p>
            <a:endParaRPr lang="en-US" sz="2800" dirty="0"/>
          </a:p>
          <a:p>
            <a:r>
              <a:rPr lang="en-US" sz="2800" dirty="0"/>
              <a:t>But the code originally in the binary can be executed</a:t>
            </a:r>
          </a:p>
          <a:p>
            <a:endParaRPr lang="en-US" sz="2800" dirty="0"/>
          </a:p>
          <a:p>
            <a:r>
              <a:rPr lang="en-US" sz="2800" dirty="0"/>
              <a:t>Can we (ab)use the code to execute what we want?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51DBFA-65AD-5445-AFA9-4B172D06D4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4452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127D-F20E-8541-973B-0070DA817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ROP: Return-oriented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F2F59-BBD1-AE4C-9FD4-555747E19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067335"/>
          </a:xfrm>
        </p:spPr>
        <p:txBody>
          <a:bodyPr anchor="ctr"/>
          <a:lstStyle/>
          <a:p>
            <a:pPr marL="50799" indent="0">
              <a:buNone/>
            </a:pPr>
            <a:r>
              <a:rPr lang="en-US" sz="3200" dirty="0"/>
              <a:t>Idea: To overwrite the returned </a:t>
            </a:r>
            <a:r>
              <a:rPr lang="en-US" sz="3200" dirty="0">
                <a:latin typeface="Courier" pitchFamily="2" charset="0"/>
              </a:rPr>
              <a:t>rip</a:t>
            </a:r>
            <a:r>
              <a:rPr lang="en-US" sz="3200" dirty="0"/>
              <a:t> to point to somewhere in code segment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39E55-0383-5F4D-8586-8C242EE91C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062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F9F2-DCC3-CA40-ADE8-99C1D5F7E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78B4B5-D9D1-144D-922C-3F30585FC6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5DFF68-A4D0-D64D-886F-C803FF0D9A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70F634-3BB6-894B-8D81-4CBCE215EF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797"/>
          <a:stretch/>
        </p:blipFill>
        <p:spPr>
          <a:xfrm>
            <a:off x="1283034" y="1448206"/>
            <a:ext cx="9290766" cy="413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0099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127D-F20E-8541-973B-0070DA817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ROP: Return-oriented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F2F59-BBD1-AE4C-9FD4-555747E19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</p:spPr>
        <p:txBody>
          <a:bodyPr anchor="t"/>
          <a:lstStyle/>
          <a:p>
            <a:pPr marL="50799" indent="0">
              <a:buNone/>
            </a:pPr>
            <a:r>
              <a:rPr lang="en-US" sz="2800" dirty="0"/>
              <a:t>Idea: To overwrite the returned </a:t>
            </a:r>
            <a:r>
              <a:rPr lang="en-US" sz="2800" dirty="0">
                <a:latin typeface="Courier" pitchFamily="2" charset="0"/>
              </a:rPr>
              <a:t>rip</a:t>
            </a:r>
            <a:r>
              <a:rPr lang="en-US" sz="2800" dirty="0"/>
              <a:t> to point to somewhere in code segment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…but it’s very likely that there is no sequence of code doing exactly what we want.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39E55-0383-5F4D-8586-8C242EE91C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232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2127D-F20E-8541-973B-0070DA817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ROP: Return-oriented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F2F59-BBD1-AE4C-9FD4-555747E19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2061256"/>
            <a:ext cx="9290766" cy="3847374"/>
          </a:xfrm>
        </p:spPr>
        <p:txBody>
          <a:bodyPr anchor="t"/>
          <a:lstStyle/>
          <a:p>
            <a:pPr marL="50799" indent="0">
              <a:buNone/>
            </a:pPr>
            <a:r>
              <a:rPr lang="en-US" sz="2800" dirty="0"/>
              <a:t>Idea: To overwrite the returned </a:t>
            </a:r>
            <a:r>
              <a:rPr lang="en-US" sz="2800" dirty="0">
                <a:latin typeface="Courier" pitchFamily="2" charset="0"/>
              </a:rPr>
              <a:t>rip</a:t>
            </a:r>
            <a:r>
              <a:rPr lang="en-US" sz="2800" dirty="0"/>
              <a:t> to point to somewhere in code segment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…but it’s very likely that there is no sequence of code doing exactly what we want.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ROP chain: cut code into small pieces and </a:t>
            </a:r>
            <a:r>
              <a:rPr lang="en-US" sz="3200" dirty="0">
                <a:solidFill>
                  <a:schemeClr val="accent6"/>
                </a:solidFill>
              </a:rPr>
              <a:t>chain</a:t>
            </a:r>
            <a:r>
              <a:rPr lang="en-US" sz="2800" dirty="0"/>
              <a:t> them 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39E55-0383-5F4D-8586-8C242EE91C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178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47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748986"/>
              </p:ext>
            </p:extLst>
          </p:nvPr>
        </p:nvGraphicFramePr>
        <p:xfrm>
          <a:off x="7488324" y="2140488"/>
          <a:ext cx="1928323" cy="28895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135552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5275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6373195" y="431020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614095" y="1813625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614096" y="5177309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582739" y="1967513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6361319" y="4765197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BFD0253-4D22-F148-9840-9A9D8A40892D}"/>
              </a:ext>
            </a:extLst>
          </p:cNvPr>
          <p:cNvCxnSpPr>
            <a:cxnSpLocks/>
          </p:cNvCxnSpPr>
          <p:nvPr/>
        </p:nvCxnSpPr>
        <p:spPr>
          <a:xfrm rot="10800000">
            <a:off x="6341325" y="3896139"/>
            <a:ext cx="1258341" cy="26127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2ED4D64-F6AB-5D43-ABE8-8E33E703E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8428886"/>
              </p:ext>
            </p:extLst>
          </p:nvPr>
        </p:nvGraphicFramePr>
        <p:xfrm>
          <a:off x="2717533" y="2164123"/>
          <a:ext cx="1928323" cy="27980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128953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60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57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50190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5ACF6A2-D20E-6947-8DD2-D92890F3A91C}"/>
              </a:ext>
            </a:extLst>
          </p:cNvPr>
          <p:cNvSpPr txBox="1"/>
          <p:nvPr/>
        </p:nvSpPr>
        <p:spPr>
          <a:xfrm>
            <a:off x="1628908" y="365469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65D3B5-70FF-494D-9820-EF60590CD7D0}"/>
              </a:ext>
            </a:extLst>
          </p:cNvPr>
          <p:cNvSpPr txBox="1"/>
          <p:nvPr/>
        </p:nvSpPr>
        <p:spPr>
          <a:xfrm>
            <a:off x="4843304" y="1720865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E329F7-B63C-6F41-99D0-F5E254D88255}"/>
              </a:ext>
            </a:extLst>
          </p:cNvPr>
          <p:cNvSpPr txBox="1"/>
          <p:nvPr/>
        </p:nvSpPr>
        <p:spPr>
          <a:xfrm>
            <a:off x="4843305" y="5084549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7E185B9-5A5D-D74C-8387-696A7BF18C29}"/>
              </a:ext>
            </a:extLst>
          </p:cNvPr>
          <p:cNvCxnSpPr/>
          <p:nvPr/>
        </p:nvCxnSpPr>
        <p:spPr>
          <a:xfrm>
            <a:off x="4811948" y="1874753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D61FC83-8EDC-0E40-ACB5-82B9A282AAA4}"/>
              </a:ext>
            </a:extLst>
          </p:cNvPr>
          <p:cNvSpPr txBox="1"/>
          <p:nvPr/>
        </p:nvSpPr>
        <p:spPr>
          <a:xfrm>
            <a:off x="1617032" y="4712189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012ACB8-CEFD-C44D-9298-2000A860D878}"/>
              </a:ext>
            </a:extLst>
          </p:cNvPr>
          <p:cNvSpPr/>
          <p:nvPr/>
        </p:nvSpPr>
        <p:spPr>
          <a:xfrm>
            <a:off x="5716264" y="3708802"/>
            <a:ext cx="598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Courier" pitchFamily="2" charset="0"/>
              </a:rPr>
              <a:t>rip</a:t>
            </a:r>
            <a:endParaRPr lang="en-US" sz="1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CDAB94-29B9-5740-BF93-29811012109B}"/>
              </a:ext>
            </a:extLst>
          </p:cNvPr>
          <p:cNvSpPr txBox="1"/>
          <p:nvPr/>
        </p:nvSpPr>
        <p:spPr>
          <a:xfrm>
            <a:off x="2796209" y="5352566"/>
            <a:ext cx="1656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niglet" pitchFamily="82" charset="0"/>
              </a:rPr>
              <a:t>Before RET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18B8D0-0D25-8C40-A195-70C87B135356}"/>
              </a:ext>
            </a:extLst>
          </p:cNvPr>
          <p:cNvSpPr txBox="1"/>
          <p:nvPr/>
        </p:nvSpPr>
        <p:spPr>
          <a:xfrm>
            <a:off x="7679638" y="5345941"/>
            <a:ext cx="1444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niglet" pitchFamily="82" charset="0"/>
              </a:rPr>
              <a:t>After RET</a:t>
            </a:r>
          </a:p>
        </p:txBody>
      </p:sp>
    </p:spTree>
    <p:extLst>
      <p:ext uri="{BB962C8B-B14F-4D97-AF65-F5344CB8AC3E}">
        <p14:creationId xmlns:p14="http://schemas.microsoft.com/office/powerpoint/2010/main" val="27593184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 + RET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5843FB-EA2F-8246-A0D9-C6B5A84CF7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008285"/>
              </p:ext>
            </p:extLst>
          </p:nvPr>
        </p:nvGraphicFramePr>
        <p:xfrm>
          <a:off x="5142690" y="2398645"/>
          <a:ext cx="1928323" cy="32202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158034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FDC997C-1EF2-E04E-8FB7-16E270C07BE9}"/>
              </a:ext>
            </a:extLst>
          </p:cNvPr>
          <p:cNvSpPr txBox="1"/>
          <p:nvPr/>
        </p:nvSpPr>
        <p:spPr>
          <a:xfrm>
            <a:off x="4197135" y="3843994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10395976" y="2171433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10395977" y="5535117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10364620" y="2325321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D195B3-F353-FE44-884A-1E4434D5315F}"/>
              </a:ext>
            </a:extLst>
          </p:cNvPr>
          <p:cNvSpPr txBox="1"/>
          <p:nvPr/>
        </p:nvSpPr>
        <p:spPr>
          <a:xfrm>
            <a:off x="4197135" y="5295284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2ED4D64-F6AB-5D43-ABE8-8E33E703E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004255"/>
              </p:ext>
            </p:extLst>
          </p:nvPr>
        </p:nvGraphicFramePr>
        <p:xfrm>
          <a:off x="1909150" y="2425146"/>
          <a:ext cx="1928323" cy="32070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044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60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57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159596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5ACF6A2-D20E-6947-8DD2-D92890F3A91C}"/>
              </a:ext>
            </a:extLst>
          </p:cNvPr>
          <p:cNvSpPr txBox="1"/>
          <p:nvPr/>
        </p:nvSpPr>
        <p:spPr>
          <a:xfrm>
            <a:off x="966297" y="3230624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61FC83-8EDC-0E40-ACB5-82B9A282AAA4}"/>
              </a:ext>
            </a:extLst>
          </p:cNvPr>
          <p:cNvSpPr txBox="1"/>
          <p:nvPr/>
        </p:nvSpPr>
        <p:spPr>
          <a:xfrm>
            <a:off x="960656" y="5295284"/>
            <a:ext cx="919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5F1EB684-1966-3245-90AC-40EE3568D1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535362"/>
              </p:ext>
            </p:extLst>
          </p:nvPr>
        </p:nvGraphicFramePr>
        <p:xfrm>
          <a:off x="8237071" y="2418522"/>
          <a:ext cx="1928323" cy="33269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rip2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10469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3CA9EE5-BFE7-4B46-8CD4-1739B0D355EE}"/>
              </a:ext>
            </a:extLst>
          </p:cNvPr>
          <p:cNvSpPr txBox="1"/>
          <p:nvPr/>
        </p:nvSpPr>
        <p:spPr>
          <a:xfrm>
            <a:off x="7304768" y="449997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AB0C9C-3ABB-3F44-BEF9-AB16C2425E8F}"/>
              </a:ext>
            </a:extLst>
          </p:cNvPr>
          <p:cNvSpPr txBox="1"/>
          <p:nvPr/>
        </p:nvSpPr>
        <p:spPr>
          <a:xfrm>
            <a:off x="7304768" y="530191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6F80DF08-F6AF-EE46-B8D2-91DBF825A465}"/>
              </a:ext>
            </a:extLst>
          </p:cNvPr>
          <p:cNvSpPr/>
          <p:nvPr/>
        </p:nvSpPr>
        <p:spPr>
          <a:xfrm>
            <a:off x="3957931" y="3002441"/>
            <a:ext cx="1053305" cy="5959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" pitchFamily="2" charset="0"/>
              </a:rPr>
              <a:t>RET</a:t>
            </a:r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DE9B2BA3-8F82-3E4F-BE3A-FF221E985A4F}"/>
              </a:ext>
            </a:extLst>
          </p:cNvPr>
          <p:cNvSpPr/>
          <p:nvPr/>
        </p:nvSpPr>
        <p:spPr>
          <a:xfrm>
            <a:off x="7128687" y="2998670"/>
            <a:ext cx="1053305" cy="5959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" pitchFamily="2" charset="0"/>
              </a:rPr>
              <a:t>RET</a:t>
            </a:r>
          </a:p>
        </p:txBody>
      </p:sp>
    </p:spTree>
    <p:extLst>
      <p:ext uri="{BB962C8B-B14F-4D97-AF65-F5344CB8AC3E}">
        <p14:creationId xmlns:p14="http://schemas.microsoft.com/office/powerpoint/2010/main" val="3133433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4A641F-CA6B-5E4C-9FA8-19A89DC8B9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B33ECD1-81F8-7A4E-B0E6-A5E1B0307362}"/>
              </a:ext>
            </a:extLst>
          </p:cNvPr>
          <p:cNvGraphicFramePr>
            <a:graphicFrameLocks noGrp="1"/>
          </p:cNvGraphicFramePr>
          <p:nvPr/>
        </p:nvGraphicFramePr>
        <p:xfrm>
          <a:off x="7740926" y="1659945"/>
          <a:ext cx="2333270" cy="3977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33270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87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111252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char path[50]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89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28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int 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553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E84C0DB-05B7-654B-9419-048C48ECC8C6}"/>
              </a:ext>
            </a:extLst>
          </p:cNvPr>
          <p:cNvSpPr txBox="1"/>
          <p:nvPr/>
        </p:nvSpPr>
        <p:spPr>
          <a:xfrm>
            <a:off x="6650191" y="408003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A0B615-B465-FF49-A336-EE4ABFB81041}"/>
              </a:ext>
            </a:extLst>
          </p:cNvPr>
          <p:cNvSpPr txBox="1"/>
          <p:nvPr/>
        </p:nvSpPr>
        <p:spPr>
          <a:xfrm>
            <a:off x="6636335" y="186330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4C5EF2-B00D-C849-8D75-89C8A54D296E}"/>
              </a:ext>
            </a:extLst>
          </p:cNvPr>
          <p:cNvSpPr/>
          <p:nvPr/>
        </p:nvSpPr>
        <p:spPr>
          <a:xfrm>
            <a:off x="7752024" y="2402567"/>
            <a:ext cx="2322172" cy="2848455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  <a:endParaRPr lang="en-US" sz="3600" b="1" dirty="0">
              <a:solidFill>
                <a:schemeClr val="tx1"/>
              </a:solidFill>
              <a:latin typeface="Sniglet" pitchFamily="8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36DAEA-1326-E441-AB02-EE4A9B0531A5}"/>
              </a:ext>
            </a:extLst>
          </p:cNvPr>
          <p:cNvSpPr txBox="1"/>
          <p:nvPr/>
        </p:nvSpPr>
        <p:spPr>
          <a:xfrm>
            <a:off x="7558157" y="4674265"/>
            <a:ext cx="2698089" cy="523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&amp;path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2CBAE9-C25F-154F-A165-915D0CECC856}"/>
              </a:ext>
            </a:extLst>
          </p:cNvPr>
          <p:cNvSpPr/>
          <p:nvPr/>
        </p:nvSpPr>
        <p:spPr>
          <a:xfrm>
            <a:off x="1329641" y="1283471"/>
            <a:ext cx="487628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void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record</a:t>
            </a:r>
            <a:r>
              <a:rPr lang="en-US" sz="2400" dirty="0">
                <a:latin typeface="Courier" pitchFamily="2" charset="0"/>
              </a:rPr>
              <a:t>(){</a:t>
            </a:r>
            <a:endParaRPr lang="en-US" sz="2400" dirty="0">
              <a:solidFill>
                <a:srgbClr val="0000FF"/>
              </a:solidFill>
              <a:latin typeface="Courier" pitchFamily="2" charset="0"/>
            </a:endParaRPr>
          </a:p>
          <a:p>
            <a:r>
              <a:rPr lang="en-US" sz="2400" dirty="0">
                <a:latin typeface="Courier" pitchFamily="2" charset="0"/>
              </a:rPr>
              <a:t>  …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  <a:p>
            <a:endParaRPr lang="en-US" sz="2400" dirty="0">
              <a:latin typeface="Courier" pitchFamily="2" charset="0"/>
            </a:endParaRPr>
          </a:p>
          <a:p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int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urier" pitchFamily="2" charset="0"/>
              </a:rPr>
              <a:t>check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*</a:t>
            </a:r>
            <a:r>
              <a:rPr lang="en-US" sz="2400" dirty="0">
                <a:latin typeface="Courier" pitchFamily="2" charset="0"/>
              </a:rPr>
              <a:t>id){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>
                <a:solidFill>
                  <a:srgbClr val="B00040"/>
                </a:solidFill>
                <a:latin typeface="Courier" pitchFamily="2" charset="0"/>
              </a:rPr>
              <a:t>char</a:t>
            </a:r>
            <a:r>
              <a:rPr lang="en-US" sz="2400" dirty="0">
                <a:latin typeface="Courier" pitchFamily="2" charset="0"/>
              </a:rPr>
              <a:t> path[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50</a:t>
            </a:r>
            <a:r>
              <a:rPr lang="en-US" sz="2400" dirty="0">
                <a:latin typeface="Courier" pitchFamily="2" charset="0"/>
              </a:rPr>
              <a:t>]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=</a:t>
            </a:r>
            <a:r>
              <a:rPr lang="en-US" sz="2400" dirty="0">
                <a:latin typeface="Courier" pitchFamily="2" charset="0"/>
              </a:rPr>
              <a:t> {};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dirty="0" err="1">
                <a:latin typeface="Courier" pitchFamily="2" charset="0"/>
              </a:rPr>
              <a:t>sprintf</a:t>
            </a:r>
            <a:r>
              <a:rPr lang="en-US" sz="2400" dirty="0">
                <a:latin typeface="Courier" pitchFamily="2" charset="0"/>
              </a:rPr>
              <a:t>(path, </a:t>
            </a:r>
            <a:r>
              <a:rPr lang="en-US" sz="2400" dirty="0">
                <a:solidFill>
                  <a:srgbClr val="BA2121"/>
                </a:solidFill>
                <a:latin typeface="Courier" pitchFamily="2" charset="0"/>
              </a:rPr>
              <a:t>"records/%s"</a:t>
            </a:r>
            <a:r>
              <a:rPr lang="en-US" sz="2400" dirty="0">
                <a:latin typeface="Courier" pitchFamily="2" charset="0"/>
              </a:rPr>
              <a:t>, id);</a:t>
            </a:r>
          </a:p>
          <a:p>
            <a:r>
              <a:rPr lang="en-US" sz="2400" dirty="0">
                <a:latin typeface="Courier" pitchFamily="2" charset="0"/>
              </a:rPr>
              <a:t>  </a:t>
            </a:r>
            <a:r>
              <a:rPr lang="en-US" sz="2400" b="1" dirty="0">
                <a:solidFill>
                  <a:srgbClr val="008000"/>
                </a:solidFill>
                <a:latin typeface="Courier" pitchFamily="2" charset="0"/>
              </a:rPr>
              <a:t>return</a:t>
            </a:r>
            <a:r>
              <a:rPr lang="en-US" sz="2400" dirty="0">
                <a:latin typeface="Courier" pitchFamily="2" charset="0"/>
              </a:rPr>
              <a:t>(access(path, F_OK)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!=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>
                <a:solidFill>
                  <a:srgbClr val="666666"/>
                </a:solidFill>
                <a:latin typeface="Courier" pitchFamily="2" charset="0"/>
              </a:rPr>
              <a:t>-1</a:t>
            </a:r>
            <a:r>
              <a:rPr lang="en-US" sz="2400" dirty="0">
                <a:latin typeface="Courier" pitchFamily="2" charset="0"/>
              </a:rPr>
              <a:t>);</a:t>
            </a:r>
          </a:p>
          <a:p>
            <a:r>
              <a:rPr lang="en-US" sz="2400" dirty="0">
                <a:latin typeface="Courier" pitchFamily="2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952B8B-CB00-8A4B-84F4-38A824AF01A8}"/>
              </a:ext>
            </a:extLst>
          </p:cNvPr>
          <p:cNvSpPr txBox="1"/>
          <p:nvPr/>
        </p:nvSpPr>
        <p:spPr>
          <a:xfrm>
            <a:off x="6096000" y="4440258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+ 8 -&gt;</a:t>
            </a: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BB4A279A-EC47-5A45-9308-6A250C42CF4E}"/>
              </a:ext>
            </a:extLst>
          </p:cNvPr>
          <p:cNvSpPr/>
          <p:nvPr/>
        </p:nvSpPr>
        <p:spPr>
          <a:xfrm rot="7664991" flipH="1">
            <a:off x="7167307" y="2401441"/>
            <a:ext cx="3778166" cy="3158742"/>
          </a:xfrm>
          <a:prstGeom prst="arc">
            <a:avLst/>
          </a:prstGeom>
          <a:ln w="38100">
            <a:solidFill>
              <a:schemeClr val="accent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AF8383-C131-B642-A5AF-470AC417081E}"/>
              </a:ext>
            </a:extLst>
          </p:cNvPr>
          <p:cNvSpPr txBox="1"/>
          <p:nvPr/>
        </p:nvSpPr>
        <p:spPr>
          <a:xfrm>
            <a:off x="7625881" y="2411492"/>
            <a:ext cx="2562645" cy="218562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ourier" pitchFamily="2" charset="0"/>
              </a:rPr>
              <a:t>shellcode</a:t>
            </a:r>
          </a:p>
        </p:txBody>
      </p:sp>
    </p:spTree>
    <p:extLst>
      <p:ext uri="{BB962C8B-B14F-4D97-AF65-F5344CB8AC3E}">
        <p14:creationId xmlns:p14="http://schemas.microsoft.com/office/powerpoint/2010/main" val="2454845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5024CD-871D-4241-AEEF-7F8685EE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 + RET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9335C1-DA68-6243-B24E-E4D0BF61E0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49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86F42-8677-7047-BD1E-4F431A2F56C7}"/>
              </a:ext>
            </a:extLst>
          </p:cNvPr>
          <p:cNvSpPr txBox="1"/>
          <p:nvPr/>
        </p:nvSpPr>
        <p:spPr>
          <a:xfrm>
            <a:off x="9229785" y="2158181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5BE62E-CB3D-A849-AF4B-0B0800B6B0B3}"/>
              </a:ext>
            </a:extLst>
          </p:cNvPr>
          <p:cNvSpPr txBox="1"/>
          <p:nvPr/>
        </p:nvSpPr>
        <p:spPr>
          <a:xfrm>
            <a:off x="9229786" y="5521865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8F0DD6-0D04-EA4D-A2A2-89A62F8385E6}"/>
              </a:ext>
            </a:extLst>
          </p:cNvPr>
          <p:cNvCxnSpPr/>
          <p:nvPr/>
        </p:nvCxnSpPr>
        <p:spPr>
          <a:xfrm>
            <a:off x="9198429" y="2312069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5F1EB684-1966-3245-90AC-40EE3568D1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8799548"/>
              </p:ext>
            </p:extLst>
          </p:nvPr>
        </p:nvGraphicFramePr>
        <p:xfrm>
          <a:off x="7070880" y="2405270"/>
          <a:ext cx="1928323" cy="33269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rip2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10469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93CA9EE5-BFE7-4B46-8CD4-1739B0D355EE}"/>
              </a:ext>
            </a:extLst>
          </p:cNvPr>
          <p:cNvSpPr txBox="1"/>
          <p:nvPr/>
        </p:nvSpPr>
        <p:spPr>
          <a:xfrm>
            <a:off x="6138577" y="4486721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AB0C9C-3ABB-3F44-BEF9-AB16C2425E8F}"/>
              </a:ext>
            </a:extLst>
          </p:cNvPr>
          <p:cNvSpPr txBox="1"/>
          <p:nvPr/>
        </p:nvSpPr>
        <p:spPr>
          <a:xfrm>
            <a:off x="6138577" y="528865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5E9D4F35-644B-7E48-ADA0-4C62658886CF}"/>
              </a:ext>
            </a:extLst>
          </p:cNvPr>
          <p:cNvCxnSpPr>
            <a:cxnSpLocks/>
          </p:cNvCxnSpPr>
          <p:nvPr/>
        </p:nvCxnSpPr>
        <p:spPr>
          <a:xfrm rot="10800000">
            <a:off x="5384651" y="2508914"/>
            <a:ext cx="1765742" cy="113999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359B3AF-B34E-374F-AB23-A7FAF1EAE1BB}"/>
              </a:ext>
            </a:extLst>
          </p:cNvPr>
          <p:cNvSpPr txBox="1"/>
          <p:nvPr/>
        </p:nvSpPr>
        <p:spPr>
          <a:xfrm>
            <a:off x="2500312" y="2241440"/>
            <a:ext cx="295465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mov </a:t>
            </a:r>
            <a:r>
              <a:rPr lang="en-US" sz="2000" dirty="0" err="1">
                <a:latin typeface="Courier" pitchFamily="2" charset="0"/>
                <a:cs typeface="Courier New" panose="02070309020205020404" pitchFamily="49" charset="0"/>
              </a:rPr>
              <a:t>rdi</a:t>
            </a:r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, [”hello”]</a:t>
            </a: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ret</a:t>
            </a:r>
          </a:p>
          <a:p>
            <a:endParaRPr lang="en-US" sz="20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8C6972-6C6A-9947-9126-9016B6B29C27}"/>
              </a:ext>
            </a:extLst>
          </p:cNvPr>
          <p:cNvSpPr txBox="1"/>
          <p:nvPr/>
        </p:nvSpPr>
        <p:spPr>
          <a:xfrm>
            <a:off x="2473807" y="4259083"/>
            <a:ext cx="18774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call </a:t>
            </a:r>
            <a:r>
              <a:rPr lang="en-US" sz="2000" dirty="0" err="1">
                <a:latin typeface="Courier" pitchFamily="2" charset="0"/>
                <a:cs typeface="Courier New" panose="02070309020205020404" pitchFamily="49" charset="0"/>
              </a:rPr>
              <a:t>printf</a:t>
            </a:r>
            <a:endParaRPr lang="en-US" sz="2000" dirty="0">
              <a:latin typeface="Courier" pitchFamily="2" charset="0"/>
              <a:cs typeface="Courier New" panose="02070309020205020404" pitchFamily="49" charset="0"/>
            </a:endParaRP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989B7EA-4F51-7740-9857-F91E59687422}"/>
              </a:ext>
            </a:extLst>
          </p:cNvPr>
          <p:cNvCxnSpPr>
            <a:cxnSpLocks/>
          </p:cNvCxnSpPr>
          <p:nvPr/>
        </p:nvCxnSpPr>
        <p:spPr>
          <a:xfrm rot="10800000" flipV="1">
            <a:off x="4576976" y="4259083"/>
            <a:ext cx="2493905" cy="18403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E3A9C884-1164-EA48-910B-6EA82FF8103D}"/>
              </a:ext>
            </a:extLst>
          </p:cNvPr>
          <p:cNvSpPr/>
          <p:nvPr/>
        </p:nvSpPr>
        <p:spPr>
          <a:xfrm>
            <a:off x="2500311" y="2241440"/>
            <a:ext cx="3323617" cy="26146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459227-963F-1845-B472-DD1292790135}"/>
              </a:ext>
            </a:extLst>
          </p:cNvPr>
          <p:cNvSpPr txBox="1"/>
          <p:nvPr/>
        </p:nvSpPr>
        <p:spPr>
          <a:xfrm>
            <a:off x="2835964" y="5128592"/>
            <a:ext cx="2406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niglet" pitchFamily="82" charset="0"/>
              </a:rPr>
              <a:t>Code in memory</a:t>
            </a:r>
          </a:p>
        </p:txBody>
      </p:sp>
    </p:spTree>
    <p:extLst>
      <p:ext uri="{BB962C8B-B14F-4D97-AF65-F5344CB8AC3E}">
        <p14:creationId xmlns:p14="http://schemas.microsoft.com/office/powerpoint/2010/main" val="39032579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9290766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char * 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628095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4991779"/>
            <a:ext cx="1194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/>
          <p:nvPr/>
        </p:nvCxnSpPr>
        <p:spPr>
          <a:xfrm>
            <a:off x="9529735" y="1781983"/>
            <a:ext cx="0" cy="33636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194659"/>
              </p:ext>
            </p:extLst>
          </p:nvPr>
        </p:nvGraphicFramePr>
        <p:xfrm>
          <a:off x="7402186" y="1875184"/>
          <a:ext cx="1928323" cy="33269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64042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>
                          <a:latin typeface="Courier" pitchFamily="2" charset="0"/>
                        </a:rPr>
                        <a:t>rip2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dirty="0">
                          <a:latin typeface="Sniglet" pitchFamily="82" charset="0"/>
                        </a:rPr>
                        <a:t>(return address)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104692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469883" y="395663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4758572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3108C5-DE6D-0848-97E0-4AFB88F07E72}"/>
              </a:ext>
            </a:extLst>
          </p:cNvPr>
          <p:cNvSpPr/>
          <p:nvPr/>
        </p:nvSpPr>
        <p:spPr>
          <a:xfrm>
            <a:off x="7447280" y="1935872"/>
            <a:ext cx="1883229" cy="3169900"/>
          </a:xfrm>
          <a:prstGeom prst="rect">
            <a:avLst/>
          </a:prstGeom>
          <a:solidFill>
            <a:schemeClr val="accent1">
              <a:alpha val="58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Sniglet" pitchFamily="82" charset="0"/>
              </a:rPr>
              <a:t>Overwrite</a:t>
            </a:r>
          </a:p>
        </p:txBody>
      </p:sp>
    </p:spTree>
    <p:extLst>
      <p:ext uri="{BB962C8B-B14F-4D97-AF65-F5344CB8AC3E}">
        <p14:creationId xmlns:p14="http://schemas.microsoft.com/office/powerpoint/2010/main" val="9629060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4319385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&amp;“/bin/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177517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5561618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>
            <a:cxnSpLocks/>
          </p:cNvCxnSpPr>
          <p:nvPr/>
        </p:nvCxnSpPr>
        <p:spPr>
          <a:xfrm>
            <a:off x="9529735" y="1331405"/>
            <a:ext cx="0" cy="46976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303522"/>
              </p:ext>
            </p:extLst>
          </p:nvPr>
        </p:nvGraphicFramePr>
        <p:xfrm>
          <a:off x="7402186" y="1033665"/>
          <a:ext cx="1928323" cy="50225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4016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84091586"/>
                  </a:ext>
                </a:extLst>
              </a:tr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“bin/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43835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pop_rax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0x3b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2307465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pop_rdi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&amp;”/bin/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993375203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&amp;mov_rsi_0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388540236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&amp;mov_rdx_0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199429409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syscall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8451791"/>
                  </a:ext>
                </a:extLst>
              </a:tr>
              <a:tr h="5394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565971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05AF6C-2C8A-0F45-BDDE-D0B362BFC051}"/>
              </a:ext>
            </a:extLst>
          </p:cNvPr>
          <p:cNvSpPr txBox="1"/>
          <p:nvPr/>
        </p:nvSpPr>
        <p:spPr>
          <a:xfrm>
            <a:off x="4158872" y="2721114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latin typeface="Courier" pitchFamily="2" charset="0"/>
                <a:cs typeface="Courier New" panose="02070309020205020404" pitchFamily="49" charset="0"/>
              </a:rPr>
              <a:t>rax</a:t>
            </a:r>
            <a:endParaRPr lang="en-US" sz="20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EF809340-0FB9-724C-BC3D-3799D3D4D85B}"/>
              </a:ext>
            </a:extLst>
          </p:cNvPr>
          <p:cNvCxnSpPr/>
          <p:nvPr/>
        </p:nvCxnSpPr>
        <p:spPr>
          <a:xfrm rot="10800000" flipV="1">
            <a:off x="5830958" y="2648788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396774" y="268383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</p:spTree>
    <p:extLst>
      <p:ext uri="{BB962C8B-B14F-4D97-AF65-F5344CB8AC3E}">
        <p14:creationId xmlns:p14="http://schemas.microsoft.com/office/powerpoint/2010/main" val="38663335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4319385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&amp;“/bin/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52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177517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5561618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>
            <a:cxnSpLocks/>
          </p:cNvCxnSpPr>
          <p:nvPr/>
        </p:nvCxnSpPr>
        <p:spPr>
          <a:xfrm>
            <a:off x="9529735" y="1331405"/>
            <a:ext cx="0" cy="46976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/>
        </p:nvGraphicFramePr>
        <p:xfrm>
          <a:off x="7402186" y="1033665"/>
          <a:ext cx="1928323" cy="50225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4016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84091586"/>
                  </a:ext>
                </a:extLst>
              </a:tr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“bin/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43835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pop_rax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0x3b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2307465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pop_rdi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&amp;”/bin/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993375203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&amp;mov_rsi_0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388540236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&amp;mov_rdx_0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199429409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syscall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8451791"/>
                  </a:ext>
                </a:extLst>
              </a:tr>
              <a:tr h="5394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410026" y="3174163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565971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05AF6C-2C8A-0F45-BDDE-D0B362BFC051}"/>
              </a:ext>
            </a:extLst>
          </p:cNvPr>
          <p:cNvSpPr txBox="1"/>
          <p:nvPr/>
        </p:nvSpPr>
        <p:spPr>
          <a:xfrm>
            <a:off x="4158872" y="2721114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rax</a:t>
            </a:r>
            <a:endParaRPr lang="en-US" sz="2000" dirty="0">
              <a:solidFill>
                <a:schemeClr val="accent6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EF809340-0FB9-724C-BC3D-3799D3D4D85B}"/>
              </a:ext>
            </a:extLst>
          </p:cNvPr>
          <p:cNvCxnSpPr/>
          <p:nvPr/>
        </p:nvCxnSpPr>
        <p:spPr>
          <a:xfrm rot="10800000" flipV="1">
            <a:off x="5830958" y="2648788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31689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FD9-EEFD-EE44-8343-48577EB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34004-B733-1548-8DEE-FBBD3B57F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2733" y="3220275"/>
            <a:ext cx="4319385" cy="1999239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rax</a:t>
            </a:r>
            <a:r>
              <a:rPr lang="en-US" dirty="0">
                <a:latin typeface="Courier" pitchFamily="2" charset="0"/>
              </a:rPr>
              <a:t>: 0x3b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rdi</a:t>
            </a:r>
            <a:r>
              <a:rPr lang="en-US" dirty="0">
                <a:latin typeface="Courier" pitchFamily="2" charset="0"/>
              </a:rPr>
              <a:t>: &amp;“/bin/</a:t>
            </a:r>
            <a:r>
              <a:rPr lang="en-US" dirty="0" err="1">
                <a:latin typeface="Courier" pitchFamily="2" charset="0"/>
              </a:rPr>
              <a:t>sh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rsi</a:t>
            </a:r>
            <a:r>
              <a:rPr lang="en-US" dirty="0">
                <a:latin typeface="Courier" pitchFamily="2" charset="0"/>
              </a:rPr>
              <a:t>: 0</a:t>
            </a:r>
          </a:p>
          <a:p>
            <a:pPr marL="50799" indent="0">
              <a:buNone/>
            </a:pPr>
            <a:r>
              <a:rPr lang="en-US" dirty="0" err="1">
                <a:latin typeface="Courier" pitchFamily="2" charset="0"/>
              </a:rPr>
              <a:t>rdx</a:t>
            </a:r>
            <a:r>
              <a:rPr lang="en-US" dirty="0">
                <a:latin typeface="Courier" pitchFamily="2" charset="0"/>
              </a:rPr>
              <a:t>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0C56-3E76-0349-B37F-931AE1C01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53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F48B0A-FFD6-5749-82B9-0D99926487FD}"/>
              </a:ext>
            </a:extLst>
          </p:cNvPr>
          <p:cNvSpPr/>
          <p:nvPr/>
        </p:nvSpPr>
        <p:spPr>
          <a:xfrm>
            <a:off x="1392485" y="2248678"/>
            <a:ext cx="43396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36464E"/>
                </a:solidFill>
                <a:latin typeface="Courier" pitchFamily="2" charset="0"/>
              </a:rPr>
              <a:t>execve</a:t>
            </a:r>
            <a:r>
              <a:rPr lang="en-US" sz="2000" dirty="0">
                <a:latin typeface="Courier" pitchFamily="2" charset="0"/>
              </a:rPr>
              <a:t>("/bin/</a:t>
            </a:r>
            <a:r>
              <a:rPr lang="en-US" sz="2000" dirty="0" err="1">
                <a:latin typeface="Courier" pitchFamily="2" charset="0"/>
              </a:rPr>
              <a:t>sh</a:t>
            </a:r>
            <a:r>
              <a:rPr lang="en-US" sz="2000" dirty="0">
                <a:latin typeface="Courier" pitchFamily="2" charset="0"/>
              </a:rPr>
              <a:t>",NULL,NULL)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0DF485-2049-9C42-933E-C9D2EBB9195C}"/>
              </a:ext>
            </a:extLst>
          </p:cNvPr>
          <p:cNvSpPr txBox="1"/>
          <p:nvPr/>
        </p:nvSpPr>
        <p:spPr>
          <a:xfrm>
            <a:off x="9561091" y="1177517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low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9D9B6-C841-D04B-9522-49E2ECF76FF1}"/>
              </a:ext>
            </a:extLst>
          </p:cNvPr>
          <p:cNvSpPr txBox="1"/>
          <p:nvPr/>
        </p:nvSpPr>
        <p:spPr>
          <a:xfrm>
            <a:off x="9561092" y="5561618"/>
            <a:ext cx="163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niglet" pitchFamily="82" charset="0"/>
              </a:rPr>
              <a:t>high address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DD35DD-B932-D342-BE4D-2C20EEC79599}"/>
              </a:ext>
            </a:extLst>
          </p:cNvPr>
          <p:cNvCxnSpPr>
            <a:cxnSpLocks/>
          </p:cNvCxnSpPr>
          <p:nvPr/>
        </p:nvCxnSpPr>
        <p:spPr>
          <a:xfrm>
            <a:off x="9529735" y="1331405"/>
            <a:ext cx="0" cy="46976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3A0688A-7EEB-A742-B8AC-27414C16FDA7}"/>
              </a:ext>
            </a:extLst>
          </p:cNvPr>
          <p:cNvGraphicFramePr>
            <a:graphicFrameLocks noGrp="1"/>
          </p:cNvGraphicFramePr>
          <p:nvPr/>
        </p:nvGraphicFramePr>
        <p:xfrm>
          <a:off x="7402186" y="1033665"/>
          <a:ext cx="1928323" cy="50225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8323">
                  <a:extLst>
                    <a:ext uri="{9D8B030D-6E8A-4147-A177-3AD203B41FA5}">
                      <a16:colId xmlns:a16="http://schemas.microsoft.com/office/drawing/2014/main" val="4137842853"/>
                    </a:ext>
                  </a:extLst>
                </a:gridCol>
              </a:tblGrid>
              <a:tr h="4016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84091586"/>
                  </a:ext>
                </a:extLst>
              </a:tr>
              <a:tr h="6335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“bin/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 anchor="ctr"/>
                </a:tc>
                <a:extLst>
                  <a:ext uri="{0D108BD9-81ED-4DB2-BD59-A6C34878D82A}">
                    <a16:rowId xmlns:a16="http://schemas.microsoft.com/office/drawing/2014/main" val="3553514581"/>
                  </a:ext>
                </a:extLst>
              </a:tr>
              <a:tr h="365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Sniglet" pitchFamily="82" charset="0"/>
                        </a:rPr>
                        <a:t>saved 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rbp</a:t>
                      </a:r>
                      <a:r>
                        <a:rPr lang="en-US" sz="1800" dirty="0">
                          <a:latin typeface="Sniglet" pitchFamily="8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391311210"/>
                  </a:ext>
                </a:extLst>
              </a:tr>
              <a:tr h="43835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pop_rax</a:t>
                      </a:r>
                      <a:r>
                        <a:rPr lang="en-US" sz="1800" dirty="0">
                          <a:latin typeface="Courier" pitchFamily="2" charset="0"/>
                        </a:rPr>
                        <a:t> 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962680696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0x3b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2307465"/>
                  </a:ext>
                </a:extLst>
              </a:tr>
              <a:tr h="48704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pop_rdi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223917807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&amp;”/bin/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sh</a:t>
                      </a:r>
                      <a:r>
                        <a:rPr lang="en-US" sz="1800" dirty="0">
                          <a:latin typeface="Courier" pitchFamily="2" charset="0"/>
                        </a:rPr>
                        <a:t>”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993375203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&amp;mov_rsi_0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1388540236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&amp;mov_rdx_0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199429409"/>
                  </a:ext>
                </a:extLst>
              </a:tr>
              <a:tr h="417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Courier" pitchFamily="2" charset="0"/>
                        </a:rPr>
                        <a:t>&amp;</a:t>
                      </a:r>
                      <a:r>
                        <a:rPr lang="en-US" sz="1800" dirty="0" err="1">
                          <a:latin typeface="Courier" pitchFamily="2" charset="0"/>
                        </a:rPr>
                        <a:t>syscall</a:t>
                      </a:r>
                      <a:endParaRPr lang="en-US" sz="1800" dirty="0">
                        <a:latin typeface="Courier" pitchFamily="2" charset="0"/>
                      </a:endParaRP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458451791"/>
                  </a:ext>
                </a:extLst>
              </a:tr>
              <a:tr h="5394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Courier" pitchFamily="2" charset="0"/>
                        </a:rPr>
                        <a:t>…</a:t>
                      </a:r>
                    </a:p>
                  </a:txBody>
                  <a:tcPr marL="75570" marR="75570"/>
                </a:tc>
                <a:extLst>
                  <a:ext uri="{0D108BD9-81ED-4DB2-BD59-A6C34878D82A}">
                    <a16:rowId xmlns:a16="http://schemas.microsoft.com/office/drawing/2014/main" val="256896258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A46BE96-5185-4B45-A7D9-ADB53CC685E2}"/>
              </a:ext>
            </a:extLst>
          </p:cNvPr>
          <p:cNvSpPr txBox="1"/>
          <p:nvPr/>
        </p:nvSpPr>
        <p:spPr>
          <a:xfrm>
            <a:off x="6469883" y="565971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rbp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05AF6C-2C8A-0F45-BDDE-D0B362BFC051}"/>
              </a:ext>
            </a:extLst>
          </p:cNvPr>
          <p:cNvSpPr txBox="1"/>
          <p:nvPr/>
        </p:nvSpPr>
        <p:spPr>
          <a:xfrm>
            <a:off x="4158872" y="2721114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rax</a:t>
            </a:r>
            <a:endParaRPr lang="en-US" sz="2000" dirty="0">
              <a:solidFill>
                <a:schemeClr val="tx1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accent6"/>
                </a:solidFill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EF809340-0FB9-724C-BC3D-3799D3D4D85B}"/>
              </a:ext>
            </a:extLst>
          </p:cNvPr>
          <p:cNvCxnSpPr/>
          <p:nvPr/>
        </p:nvCxnSpPr>
        <p:spPr>
          <a:xfrm rot="10800000" flipV="1">
            <a:off x="5830958" y="2648788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15826746-820E-8F48-A50C-72B2BBC0C4E3}"/>
              </a:ext>
            </a:extLst>
          </p:cNvPr>
          <p:cNvCxnSpPr/>
          <p:nvPr/>
        </p:nvCxnSpPr>
        <p:spPr>
          <a:xfrm rot="10800000" flipV="1">
            <a:off x="5799601" y="3634612"/>
            <a:ext cx="1571229" cy="372708"/>
          </a:xfrm>
          <a:prstGeom prst="curvedConnector3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127C1F5-6F52-054F-BDC9-9157590FE386}"/>
              </a:ext>
            </a:extLst>
          </p:cNvPr>
          <p:cNvSpPr txBox="1"/>
          <p:nvPr/>
        </p:nvSpPr>
        <p:spPr>
          <a:xfrm>
            <a:off x="4158871" y="3865951"/>
            <a:ext cx="1563245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pop </a:t>
            </a:r>
            <a:r>
              <a:rPr lang="en-US" sz="2000" dirty="0" err="1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rdi</a:t>
            </a:r>
            <a:endParaRPr lang="en-US" sz="2000" dirty="0">
              <a:solidFill>
                <a:schemeClr val="tx1"/>
              </a:solidFill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" pitchFamily="2" charset="0"/>
                <a:cs typeface="Courier New" panose="02070309020205020404" pitchFamily="49" charset="0"/>
              </a:rPr>
              <a:t>ret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6B1494-B442-6440-B6E7-97EBA2FCD763}"/>
              </a:ext>
            </a:extLst>
          </p:cNvPr>
          <p:cNvSpPr txBox="1"/>
          <p:nvPr/>
        </p:nvSpPr>
        <p:spPr>
          <a:xfrm>
            <a:off x="6410026" y="363798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" pitchFamily="2" charset="0"/>
              </a:rPr>
              <a:t>rsp</a:t>
            </a:r>
            <a:r>
              <a:rPr lang="en-US" sz="1800" dirty="0">
                <a:latin typeface="Courier" pitchFamily="2" charset="0"/>
              </a:rPr>
              <a:t> -&gt;</a:t>
            </a:r>
          </a:p>
        </p:txBody>
      </p:sp>
    </p:spTree>
    <p:extLst>
      <p:ext uri="{BB962C8B-B14F-4D97-AF65-F5344CB8AC3E}">
        <p14:creationId xmlns:p14="http://schemas.microsoft.com/office/powerpoint/2010/main" val="28705620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9CAD1-F4FF-3C41-A987-66B2E3F1D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F2F55-35B8-FF45-B47C-C64E52E940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ROPgadget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https://github.com/JonathanSalwan/ROPgadget</a:t>
            </a:r>
            <a:endParaRPr lang="en-US" dirty="0"/>
          </a:p>
          <a:p>
            <a:r>
              <a:rPr lang="en-US" dirty="0" err="1"/>
              <a:t>ropium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https://github.com/Boyan-MILANOV/ropium</a:t>
            </a:r>
            <a:endParaRPr lang="en-US" dirty="0"/>
          </a:p>
          <a:p>
            <a:endParaRPr lang="en-US" dirty="0"/>
          </a:p>
          <a:p>
            <a:pPr marL="50799" indent="0">
              <a:buNone/>
            </a:pPr>
            <a:r>
              <a:rPr lang="en-US" dirty="0"/>
              <a:t>ROP can be very creative </a:t>
            </a:r>
            <a:r>
              <a:rPr lang="en-US"/>
              <a:t>and fun!</a:t>
            </a:r>
            <a:endParaRPr lang="en-US" dirty="0"/>
          </a:p>
          <a:p>
            <a:pPr marL="50799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B16DE1-A648-EE46-B679-EB9BE2C708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55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58727-77E4-3D42-8E81-344D82C34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69239-39D5-D94B-BC85-17A0D7A009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In-class Lab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B8E6BB-EC05-B64A-BA6F-A9664912A9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4764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64B58D-148C-8544-9975-A4E16B05F2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in-class Lab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F394D-26A5-3947-884F-5F054C67FC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618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05;p16">
            <a:extLst>
              <a:ext uri="{FF2B5EF4-FFF2-40B4-BE49-F238E27FC236}">
                <a16:creationId xmlns:a16="http://schemas.microsoft.com/office/drawing/2014/main" id="{2B9DF7B9-0351-334A-AC17-20409DD9D608}"/>
              </a:ext>
            </a:extLst>
          </p:cNvPr>
          <p:cNvSpPr txBox="1">
            <a:spLocks/>
          </p:cNvSpPr>
          <p:nvPr/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dirty="0">
                <a:latin typeface="Bangers" pitchFamily="2" charset="77"/>
              </a:rPr>
              <a:t>Announcement</a:t>
            </a:r>
          </a:p>
        </p:txBody>
      </p:sp>
      <p:sp>
        <p:nvSpPr>
          <p:cNvPr id="6" name="Google Shape;106;p16">
            <a:extLst>
              <a:ext uri="{FF2B5EF4-FFF2-40B4-BE49-F238E27FC236}">
                <a16:creationId xmlns:a16="http://schemas.microsoft.com/office/drawing/2014/main" id="{2895F2F4-42CF-2C4C-8253-78001E4621D4}"/>
              </a:ext>
            </a:extLst>
          </p:cNvPr>
          <p:cNvSpPr txBox="1">
            <a:spLocks/>
          </p:cNvSpPr>
          <p:nvPr/>
        </p:nvSpPr>
        <p:spPr>
          <a:xfrm>
            <a:off x="1402733" y="2061267"/>
            <a:ext cx="9290800" cy="3939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304792" algn="ctr" rtl="0" eaLnBrk="1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niglet"/>
              <a:buNone/>
              <a:defRPr sz="1867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101598" indent="0">
              <a:buSzPts val="2400"/>
            </a:pPr>
            <a:r>
              <a:rPr lang="en-US" sz="7200" dirty="0">
                <a:solidFill>
                  <a:schemeClr val="tx1"/>
                </a:solidFill>
              </a:rPr>
              <a:t>No Class Next Week</a:t>
            </a:r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95901565"/>
      </p:ext>
    </p:extLst>
  </p:cSld>
  <p:clrMapOvr>
    <a:masterClrMapping/>
  </p:clrMapOvr>
  <p:transition>
    <p:fade thruBlk="1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05;p16">
            <a:extLst>
              <a:ext uri="{FF2B5EF4-FFF2-40B4-BE49-F238E27FC236}">
                <a16:creationId xmlns:a16="http://schemas.microsoft.com/office/drawing/2014/main" id="{2B9DF7B9-0351-334A-AC17-20409DD9D608}"/>
              </a:ext>
            </a:extLst>
          </p:cNvPr>
          <p:cNvSpPr txBox="1">
            <a:spLocks/>
          </p:cNvSpPr>
          <p:nvPr/>
        </p:nvSpPr>
        <p:spPr>
          <a:xfrm rot="161729">
            <a:off x="1301681" y="1169209"/>
            <a:ext cx="9373171" cy="101351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dirty="0">
                <a:latin typeface="Bangers" pitchFamily="2" charset="77"/>
              </a:rPr>
              <a:t>Announcement</a:t>
            </a:r>
          </a:p>
        </p:txBody>
      </p:sp>
      <p:sp>
        <p:nvSpPr>
          <p:cNvPr id="6" name="Google Shape;106;p16">
            <a:extLst>
              <a:ext uri="{FF2B5EF4-FFF2-40B4-BE49-F238E27FC236}">
                <a16:creationId xmlns:a16="http://schemas.microsoft.com/office/drawing/2014/main" id="{2895F2F4-42CF-2C4C-8253-78001E4621D4}"/>
              </a:ext>
            </a:extLst>
          </p:cNvPr>
          <p:cNvSpPr txBox="1">
            <a:spLocks/>
          </p:cNvSpPr>
          <p:nvPr/>
        </p:nvSpPr>
        <p:spPr>
          <a:xfrm>
            <a:off x="1402733" y="2061267"/>
            <a:ext cx="9290800" cy="3436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304792" algn="ctr" rtl="0" eaLnBrk="1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niglet"/>
              <a:buNone/>
              <a:defRPr sz="1867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 b="0" i="0" u="none" strike="noStrike" cap="none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indent="-507987" algn="l">
              <a:buSzPts val="2400"/>
              <a:buFont typeface="Arial" panose="020B0604020202020204" pitchFamily="34" charset="0"/>
              <a:buChar char="•"/>
            </a:pPr>
            <a:r>
              <a:rPr lang="en-US" sz="2400" dirty="0"/>
              <a:t>Assignment 3 will be released next week</a:t>
            </a:r>
          </a:p>
          <a:p>
            <a:pPr indent="-507987" algn="l">
              <a:buSzPts val="2400"/>
              <a:buFont typeface="Arial" panose="020B0604020202020204" pitchFamily="34" charset="0"/>
              <a:buChar char="•"/>
            </a:pPr>
            <a:r>
              <a:rPr lang="en-US" sz="2400" dirty="0"/>
              <a:t>The grade of assignment 1 &amp; 2 will be released next week</a:t>
            </a:r>
          </a:p>
        </p:txBody>
      </p:sp>
    </p:spTree>
    <p:extLst>
      <p:ext uri="{BB962C8B-B14F-4D97-AF65-F5344CB8AC3E}">
        <p14:creationId xmlns:p14="http://schemas.microsoft.com/office/powerpoint/2010/main" val="2857359125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985C4-5DF3-364F-BE6C-3101FD6C7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41799-6C8A-CA45-8F53-695AE4626D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sz="3200" dirty="0"/>
              <a:t>Instructions you hope to execute.</a:t>
            </a:r>
          </a:p>
          <a:p>
            <a:pPr marL="50799" indent="0">
              <a:buNone/>
            </a:pPr>
            <a:endParaRPr lang="en-US" sz="3200" dirty="0"/>
          </a:p>
          <a:p>
            <a:pPr marL="50799" indent="0">
              <a:buNone/>
            </a:pPr>
            <a:endParaRPr lang="en-US" sz="3200" dirty="0"/>
          </a:p>
          <a:p>
            <a:pPr marL="50799" indent="0">
              <a:buNone/>
            </a:pPr>
            <a:r>
              <a:rPr lang="en-US" sz="3200" dirty="0"/>
              <a:t>What do you </a:t>
            </a:r>
            <a:r>
              <a:rPr lang="en-US" sz="3200" dirty="0" err="1"/>
              <a:t>wanna</a:t>
            </a:r>
            <a:r>
              <a:rPr lang="en-US" sz="3200" dirty="0"/>
              <a:t> execute?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9F8C4-5B90-8E44-B43B-5CB53A0779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8561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7A321A-FED2-F94D-8F41-C1E55B959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Lab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6200A1-C072-A34B-85D7-3BE28D4DA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1221" y="1854428"/>
            <a:ext cx="9290766" cy="3847374"/>
          </a:xfrm>
        </p:spPr>
        <p:txBody>
          <a:bodyPr/>
          <a:lstStyle/>
          <a:p>
            <a:pPr marL="50799" indent="0">
              <a:buNone/>
            </a:pPr>
            <a:r>
              <a:rPr lang="en-US" dirty="0" err="1"/>
              <a:t>nc</a:t>
            </a:r>
            <a:r>
              <a:rPr lang="en-US" dirty="0"/>
              <a:t> asu-cse545.com 6666</a:t>
            </a:r>
          </a:p>
          <a:p>
            <a:pPr marL="50799" indent="0">
              <a:buNone/>
            </a:pPr>
            <a:r>
              <a:rPr lang="en-US" dirty="0"/>
              <a:t>Binaries: </a:t>
            </a:r>
          </a:p>
          <a:p>
            <a:r>
              <a:rPr lang="en-US" sz="2000" dirty="0">
                <a:hlinkClick r:id="rId2"/>
              </a:rPr>
              <a:t>https://www.tiffanybao.com//courses/cse545/labs/week6/stack</a:t>
            </a:r>
            <a:endParaRPr lang="en-US" sz="2000" dirty="0"/>
          </a:p>
          <a:p>
            <a:r>
              <a:rPr lang="en-US" sz="2000" dirty="0">
                <a:hlinkClick r:id="rId3"/>
              </a:rPr>
              <a:t>https://www.tiffanybao.com//courses/cse545/labs/week6/libc-2.31.so</a:t>
            </a:r>
            <a:endParaRPr lang="en-US" sz="2000" dirty="0"/>
          </a:p>
          <a:p>
            <a:r>
              <a:rPr lang="en-US" sz="2000" dirty="0">
                <a:hlinkClick r:id="rId4"/>
              </a:rPr>
              <a:t>https://www.tiffanybao.com//courses/cse545/labs/week6/ld-2.31.so</a:t>
            </a:r>
            <a:endParaRPr lang="en-US" sz="2000" dirty="0"/>
          </a:p>
          <a:p>
            <a:pPr marL="50799" indent="0">
              <a:buNone/>
            </a:pPr>
            <a:r>
              <a:rPr lang="en-US" dirty="0"/>
              <a:t>Run the binary locally:</a:t>
            </a:r>
          </a:p>
          <a:p>
            <a:pPr marL="50799" indent="0">
              <a:buNone/>
            </a:pPr>
            <a:r>
              <a:rPr lang="en-US" sz="2000" dirty="0"/>
              <a:t>    </a:t>
            </a:r>
            <a:r>
              <a:rPr lang="en-US" sz="1800" dirty="0">
                <a:latin typeface="Courier" pitchFamily="2" charset="0"/>
              </a:rPr>
              <a:t>LD_PRELOAD=“[path of ld-2.31.so] [path of libc-2.31.so]” ./stack</a:t>
            </a:r>
          </a:p>
          <a:p>
            <a:pPr marL="50799" indent="0">
              <a:buNone/>
            </a:pPr>
            <a:r>
              <a:rPr lang="en-US" dirty="0"/>
              <a:t>Debug the binary in </a:t>
            </a:r>
            <a:r>
              <a:rPr lang="en-US" dirty="0" err="1"/>
              <a:t>gdb</a:t>
            </a:r>
            <a:r>
              <a:rPr lang="en-US" dirty="0"/>
              <a:t>:</a:t>
            </a:r>
          </a:p>
          <a:p>
            <a:pPr marL="50799" indent="0">
              <a:buNone/>
            </a:pPr>
            <a:r>
              <a:rPr lang="en-US" sz="2000" dirty="0"/>
              <a:t>   </a:t>
            </a:r>
            <a:r>
              <a:rPr lang="en-US" sz="1800" dirty="0">
                <a:latin typeface="Courier" pitchFamily="2" charset="0"/>
              </a:rPr>
              <a:t>set env LD_PRELOAD = [path of ld-2.31.so]  [path of libc-2.31.so]</a:t>
            </a:r>
            <a:endParaRPr lang="en-US" sz="2000" dirty="0">
              <a:latin typeface="Courier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467E52-5585-A645-A6DF-55C7C0DB7E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49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59AC9-A359-AF46-8D90-8E99B802A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14A25-7558-5645-92A8-DFC3231DA0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B9EDBD-44E0-FA42-AB46-9341480EF9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9D2DEE-1705-6A46-8EEA-714F1C098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121" y="1366860"/>
            <a:ext cx="7468290" cy="41242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99C6AE-80E8-A04F-B4E2-172C8A402026}"/>
              </a:ext>
            </a:extLst>
          </p:cNvPr>
          <p:cNvSpPr/>
          <p:nvPr/>
        </p:nvSpPr>
        <p:spPr>
          <a:xfrm>
            <a:off x="2254121" y="5600853"/>
            <a:ext cx="26709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http://shell-</a:t>
            </a:r>
            <a:r>
              <a:rPr lang="en-US" dirty="0" err="1"/>
              <a:t>storm.org</a:t>
            </a:r>
            <a:r>
              <a:rPr lang="en-US" dirty="0"/>
              <a:t>/shellcode/</a:t>
            </a:r>
          </a:p>
        </p:txBody>
      </p:sp>
    </p:spTree>
    <p:extLst>
      <p:ext uri="{BB962C8B-B14F-4D97-AF65-F5344CB8AC3E}">
        <p14:creationId xmlns:p14="http://schemas.microsoft.com/office/powerpoint/2010/main" val="2519108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A605B-1A61-624D-9CAF-D3B115C8F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common 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1DF33-BECF-434A-A5B4-42DEF676D4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buNone/>
            </a:pPr>
            <a:r>
              <a:rPr lang="en-US" sz="2800" dirty="0"/>
              <a:t>”get the shell”: execute /bin/</a:t>
            </a:r>
            <a:r>
              <a:rPr lang="en-US" sz="2800" dirty="0" err="1"/>
              <a:t>sh</a:t>
            </a: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        so that attacker can act as if operating on the victim machine with a shell</a:t>
            </a:r>
          </a:p>
          <a:p>
            <a:pPr marL="50799" indent="0">
              <a:buNone/>
            </a:pPr>
            <a:endParaRPr lang="en-US" sz="2800" dirty="0"/>
          </a:p>
          <a:p>
            <a:pPr marL="50799" indent="0">
              <a:buNone/>
            </a:pPr>
            <a:r>
              <a:rPr lang="en-US" sz="2800" dirty="0"/>
              <a:t>or other purpose: e.g., read a secret file</a:t>
            </a:r>
          </a:p>
          <a:p>
            <a:pPr marL="50799" indent="0">
              <a:buNone/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F5B43C-7E22-3D43-8E81-7F69443117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33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5F531-F8A1-394B-8CA7-753987F9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there so many kinds of shellcode?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575A81-A79E-AD4B-8ECC-E1289AA6D0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50799" indent="0">
              <a:buNone/>
            </a:pPr>
            <a:r>
              <a:rPr lang="en-US" sz="2800" dirty="0"/>
              <a:t>There may be special conditions on the inputs</a:t>
            </a:r>
          </a:p>
          <a:p>
            <a:r>
              <a:rPr lang="en-US" sz="2800" dirty="0"/>
              <a:t>e.g., no ‘\n’, no ‘\0’, readable, etc.</a:t>
            </a:r>
          </a:p>
          <a:p>
            <a:r>
              <a:rPr lang="en-US" sz="2800" dirty="0"/>
              <a:t>The buffer is not long enough.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E19170-B17A-3E4A-BC2A-DEB56E5EDA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8AB1F1C-5B97-FA47-A21B-131B164DAC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13559"/>
      </p:ext>
    </p:extLst>
  </p:cSld>
  <p:clrMapOvr>
    <a:masterClrMapping/>
  </p:clrMapOvr>
</p:sld>
</file>

<file path=ppt/theme/theme1.xml><?xml version="1.0" encoding="utf-8"?>
<a:theme xmlns:a="http://schemas.openxmlformats.org/drawingml/2006/main" name="CSE545">
  <a:themeElements>
    <a:clrScheme name="Custom 347">
      <a:dk1>
        <a:srgbClr val="000000"/>
      </a:dk1>
      <a:lt1>
        <a:srgbClr val="FFFFFF"/>
      </a:lt1>
      <a:dk2>
        <a:srgbClr val="7A868B"/>
      </a:dk2>
      <a:lt2>
        <a:srgbClr val="D5DEE2"/>
      </a:lt2>
      <a:accent1>
        <a:srgbClr val="FF4026"/>
      </a:accent1>
      <a:accent2>
        <a:srgbClr val="FFA300"/>
      </a:accent2>
      <a:accent3>
        <a:srgbClr val="FAD900"/>
      </a:accent3>
      <a:accent4>
        <a:srgbClr val="A6CD02"/>
      </a:accent4>
      <a:accent5>
        <a:srgbClr val="35C4CA"/>
      </a:accent5>
      <a:accent6>
        <a:srgbClr val="00A7E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E545withTitle" id="{2AEC4A99-D416-5C4A-BEBD-D3D81F67F701}" vid="{C7E43C88-C73E-834A-89DB-E4E1E13FACE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CSE545</Template>
  <TotalTime>34962</TotalTime>
  <Words>2778</Words>
  <Application>Microsoft Macintosh PowerPoint</Application>
  <PresentationFormat>Widescreen</PresentationFormat>
  <Paragraphs>727</Paragraphs>
  <Slides>60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8" baseType="lpstr">
      <vt:lpstr>Arial</vt:lpstr>
      <vt:lpstr>Bangers</vt:lpstr>
      <vt:lpstr>Calibri</vt:lpstr>
      <vt:lpstr>Consolas</vt:lpstr>
      <vt:lpstr>Courier</vt:lpstr>
      <vt:lpstr>Impact</vt:lpstr>
      <vt:lpstr>Sniglet</vt:lpstr>
      <vt:lpstr>CSE545</vt:lpstr>
      <vt:lpstr>CSE 545 F2020, Week 6  Stack vulnerabilities: II  Tiffany Bao tbao@asu.edu</vt:lpstr>
      <vt:lpstr>Overview</vt:lpstr>
      <vt:lpstr>Stack Overflow + Shellcode</vt:lpstr>
      <vt:lpstr>PowerPoint Presentation</vt:lpstr>
      <vt:lpstr>PowerPoint Presentation</vt:lpstr>
      <vt:lpstr>Shellcode</vt:lpstr>
      <vt:lpstr>PowerPoint Presentation</vt:lpstr>
      <vt:lpstr>A common one</vt:lpstr>
      <vt:lpstr>Why are there so many kinds of shellcode?</vt:lpstr>
      <vt:lpstr>PowerPoint Presentation</vt:lpstr>
      <vt:lpstr>How to get shellcode</vt:lpstr>
      <vt:lpstr>How to write your own shellcode</vt:lpstr>
      <vt:lpstr>Compile Disassembly: method 1</vt:lpstr>
      <vt:lpstr>compile disassembly: method 2</vt:lpstr>
      <vt:lpstr>demo</vt:lpstr>
      <vt:lpstr>Stack Defense</vt:lpstr>
      <vt:lpstr>PowerPoint Presentation</vt:lpstr>
      <vt:lpstr>Stack canary</vt:lpstr>
      <vt:lpstr>Stack canary</vt:lpstr>
      <vt:lpstr>Canary value</vt:lpstr>
      <vt:lpstr>PowerPoint Presentation</vt:lpstr>
      <vt:lpstr>PowerPoint Presentation</vt:lpstr>
      <vt:lpstr>Canary value</vt:lpstr>
      <vt:lpstr>Bypassing Stack Canary</vt:lpstr>
      <vt:lpstr>Leak the canary value</vt:lpstr>
      <vt:lpstr>Overwrite predefined canary</vt:lpstr>
      <vt:lpstr>Hijack __stack_chk_fail</vt:lpstr>
      <vt:lpstr>PowerPoint Presentation</vt:lpstr>
      <vt:lpstr>ASLR: Address space layout randomization</vt:lpstr>
      <vt:lpstr>jmp *rsp: bypass aslr</vt:lpstr>
      <vt:lpstr>jmp *rsp: bypass aslr</vt:lpstr>
      <vt:lpstr>jmp *rsp: bypass aslr</vt:lpstr>
      <vt:lpstr>DEMO</vt:lpstr>
      <vt:lpstr>PowerPoint Presentation</vt:lpstr>
      <vt:lpstr>W^X: write xor execute</vt:lpstr>
      <vt:lpstr>How to Bypass W^X?</vt:lpstr>
      <vt:lpstr>How to Bypass W^X?</vt:lpstr>
      <vt:lpstr>How to avoid stack overflow</vt:lpstr>
      <vt:lpstr>checking binary security setup</vt:lpstr>
      <vt:lpstr>Turn on/off Security Setup</vt:lpstr>
      <vt:lpstr>Stack Overflow + ROP</vt:lpstr>
      <vt:lpstr>PowerPoint Presentation</vt:lpstr>
      <vt:lpstr>IDEA</vt:lpstr>
      <vt:lpstr>ROP: Return-oriented programming</vt:lpstr>
      <vt:lpstr>PowerPoint Presentation</vt:lpstr>
      <vt:lpstr>ROP: Return-oriented programming</vt:lpstr>
      <vt:lpstr>ROP: Return-oriented programming</vt:lpstr>
      <vt:lpstr>RET</vt:lpstr>
      <vt:lpstr>RET + RET</vt:lpstr>
      <vt:lpstr>RET + RET</vt:lpstr>
      <vt:lpstr>Example</vt:lpstr>
      <vt:lpstr>Example</vt:lpstr>
      <vt:lpstr>Example</vt:lpstr>
      <vt:lpstr>Example</vt:lpstr>
      <vt:lpstr>Tool</vt:lpstr>
      <vt:lpstr>demo?</vt:lpstr>
      <vt:lpstr>in-class Lab</vt:lpstr>
      <vt:lpstr>PowerPoint Presentation</vt:lpstr>
      <vt:lpstr>PowerPoint Presentation</vt:lpstr>
      <vt:lpstr>In-class 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545 F2020, Week 3  Reverse Engineering I  Tiffany Bao tbao@asu.edu</dc:title>
  <dc:creator>Tiffany Bao</dc:creator>
  <cp:lastModifiedBy>Tiffany Bao</cp:lastModifiedBy>
  <cp:revision>736</cp:revision>
  <dcterms:created xsi:type="dcterms:W3CDTF">2020-08-23T16:00:53Z</dcterms:created>
  <dcterms:modified xsi:type="dcterms:W3CDTF">2020-09-28T14:39:03Z</dcterms:modified>
</cp:coreProperties>
</file>